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handoutMasterIdLst>
    <p:handoutMasterId r:id="rId44"/>
  </p:handoutMasterIdLst>
  <p:sldIdLst>
    <p:sldId id="256" r:id="rId2"/>
    <p:sldId id="259" r:id="rId3"/>
    <p:sldId id="260" r:id="rId4"/>
    <p:sldId id="261" r:id="rId5"/>
    <p:sldId id="262" r:id="rId6"/>
    <p:sldId id="264" r:id="rId7"/>
    <p:sldId id="265" r:id="rId8"/>
    <p:sldId id="326" r:id="rId9"/>
    <p:sldId id="492" r:id="rId10"/>
    <p:sldId id="268" r:id="rId11"/>
    <p:sldId id="494" r:id="rId12"/>
    <p:sldId id="495" r:id="rId13"/>
    <p:sldId id="496" r:id="rId14"/>
    <p:sldId id="472" r:id="rId15"/>
    <p:sldId id="473" r:id="rId16"/>
    <p:sldId id="474" r:id="rId17"/>
    <p:sldId id="475" r:id="rId18"/>
    <p:sldId id="476" r:id="rId19"/>
    <p:sldId id="477" r:id="rId20"/>
    <p:sldId id="479" r:id="rId21"/>
    <p:sldId id="480" r:id="rId22"/>
    <p:sldId id="481" r:id="rId23"/>
    <p:sldId id="482" r:id="rId24"/>
    <p:sldId id="273" r:id="rId25"/>
    <p:sldId id="275" r:id="rId26"/>
    <p:sldId id="483" r:id="rId27"/>
    <p:sldId id="484" r:id="rId28"/>
    <p:sldId id="485" r:id="rId29"/>
    <p:sldId id="486" r:id="rId30"/>
    <p:sldId id="487" r:id="rId31"/>
    <p:sldId id="488" r:id="rId32"/>
    <p:sldId id="489" r:id="rId33"/>
    <p:sldId id="490" r:id="rId34"/>
    <p:sldId id="491" r:id="rId35"/>
    <p:sldId id="279" r:id="rId36"/>
    <p:sldId id="280" r:id="rId37"/>
    <p:sldId id="282" r:id="rId38"/>
    <p:sldId id="286" r:id="rId39"/>
    <p:sldId id="447" r:id="rId40"/>
    <p:sldId id="493" r:id="rId41"/>
    <p:sldId id="356" r:id="rId4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078" autoAdjust="0"/>
  </p:normalViewPr>
  <p:slideViewPr>
    <p:cSldViewPr>
      <p:cViewPr varScale="1">
        <p:scale>
          <a:sx n="68" d="100"/>
          <a:sy n="68" d="100"/>
        </p:scale>
        <p:origin x="-1373"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2457FA-2792-4861-86D8-D8A3EBB0F1BE}" type="doc">
      <dgm:prSet loTypeId="urn:microsoft.com/office/officeart/2005/8/layout/cycle1" loCatId="cycle" qsTypeId="urn:microsoft.com/office/officeart/2005/8/quickstyle/simple2" qsCatId="simple" csTypeId="urn:microsoft.com/office/officeart/2005/8/colors/accent2_1" csCatId="accent2" phldr="1"/>
      <dgm:spPr/>
      <dgm:t>
        <a:bodyPr/>
        <a:lstStyle/>
        <a:p>
          <a:endParaRPr lang="en-US"/>
        </a:p>
      </dgm:t>
    </dgm:pt>
    <dgm:pt modelId="{22A1511F-7E84-4E57-A072-9E563DB5E376}">
      <dgm:prSet phldrT="[Text]" custT="1"/>
      <dgm:spPr/>
      <dgm:t>
        <a:bodyPr/>
        <a:lstStyle/>
        <a:p>
          <a:r>
            <a:rPr lang="en-US" sz="1600" dirty="0" smtClean="0"/>
            <a:t>Nlets receives the query from SD, checks to make sure it is a valid request, and forwards the request to MA.</a:t>
          </a:r>
          <a:endParaRPr lang="en-US" sz="1600" dirty="0"/>
        </a:p>
      </dgm:t>
    </dgm:pt>
    <dgm:pt modelId="{EFAB397B-2455-4944-8E5B-D50A52B1BE9D}" type="parTrans" cxnId="{03843370-6EE9-45E8-84C4-91505A90BED4}">
      <dgm:prSet/>
      <dgm:spPr/>
      <dgm:t>
        <a:bodyPr/>
        <a:lstStyle/>
        <a:p>
          <a:endParaRPr lang="en-US"/>
        </a:p>
      </dgm:t>
    </dgm:pt>
    <dgm:pt modelId="{2B470EC2-FBC7-49DD-8AAB-6EA049B51268}" type="sibTrans" cxnId="{03843370-6EE9-45E8-84C4-91505A90BED4}">
      <dgm:prSet/>
      <dgm:spPr/>
      <dgm:t>
        <a:bodyPr/>
        <a:lstStyle/>
        <a:p>
          <a:endParaRPr lang="en-US" dirty="0"/>
        </a:p>
      </dgm:t>
    </dgm:pt>
    <dgm:pt modelId="{A5284FCC-A958-4AB3-BD11-FA6CB6DE3D2F}">
      <dgm:prSet phldrT="[Text]" custT="1"/>
      <dgm:spPr/>
      <dgm:t>
        <a:bodyPr/>
        <a:lstStyle/>
        <a:p>
          <a:r>
            <a:rPr lang="en-US" sz="1600" dirty="0" smtClean="0"/>
            <a:t>MA receives the query, checks the info needed by the out-of-state officer, and sends an automated response back to Nlets.</a:t>
          </a:r>
          <a:endParaRPr lang="en-US" sz="1600" dirty="0"/>
        </a:p>
      </dgm:t>
    </dgm:pt>
    <dgm:pt modelId="{39AE68F0-F309-4340-8CD8-3EB229E00679}" type="parTrans" cxnId="{E41E1A29-A881-4CF1-AFCC-546A610BD1B8}">
      <dgm:prSet/>
      <dgm:spPr/>
      <dgm:t>
        <a:bodyPr/>
        <a:lstStyle/>
        <a:p>
          <a:endParaRPr lang="en-US"/>
        </a:p>
      </dgm:t>
    </dgm:pt>
    <dgm:pt modelId="{B2B452F0-9BD5-4878-B6D0-D9ECFA0E8A6D}" type="sibTrans" cxnId="{E41E1A29-A881-4CF1-AFCC-546A610BD1B8}">
      <dgm:prSet/>
      <dgm:spPr/>
      <dgm:t>
        <a:bodyPr/>
        <a:lstStyle/>
        <a:p>
          <a:endParaRPr lang="en-US" dirty="0"/>
        </a:p>
      </dgm:t>
    </dgm:pt>
    <dgm:pt modelId="{F15EAF83-F46F-4060-91C3-F4BC167B585B}">
      <dgm:prSet phldrT="[Text]" custT="1"/>
      <dgm:spPr/>
      <dgm:t>
        <a:bodyPr/>
        <a:lstStyle/>
        <a:p>
          <a:r>
            <a:rPr lang="en-US" sz="1600" dirty="0" smtClean="0"/>
            <a:t>Nlets receives the response from MA, and forwards the info back to SD and the requesting officer.</a:t>
          </a:r>
          <a:endParaRPr lang="en-US" sz="1600" dirty="0"/>
        </a:p>
      </dgm:t>
    </dgm:pt>
    <dgm:pt modelId="{7190D162-1300-4740-BA47-8444E59BF810}" type="parTrans" cxnId="{66C16454-4C05-47AC-A540-C4140374DDE7}">
      <dgm:prSet/>
      <dgm:spPr/>
      <dgm:t>
        <a:bodyPr/>
        <a:lstStyle/>
        <a:p>
          <a:endParaRPr lang="en-US"/>
        </a:p>
      </dgm:t>
    </dgm:pt>
    <dgm:pt modelId="{EDFBFFC7-FD01-4D95-8301-ACDFDDB3626E}" type="sibTrans" cxnId="{66C16454-4C05-47AC-A540-C4140374DDE7}">
      <dgm:prSet/>
      <dgm:spPr/>
      <dgm:t>
        <a:bodyPr/>
        <a:lstStyle/>
        <a:p>
          <a:endParaRPr lang="en-US" dirty="0"/>
        </a:p>
      </dgm:t>
    </dgm:pt>
    <dgm:pt modelId="{9F352E0F-981C-495E-AF8F-D259C2BF6741}">
      <dgm:prSet phldrT="[Text]" custT="1"/>
      <dgm:spPr/>
      <dgm:t>
        <a:bodyPr/>
        <a:lstStyle/>
        <a:p>
          <a:r>
            <a:rPr lang="en-US" sz="1600" dirty="0" smtClean="0"/>
            <a:t>A SD officer pulls over a driver with a MA  driver’s license. </a:t>
          </a:r>
        </a:p>
        <a:p>
          <a:r>
            <a:rPr lang="en-US" sz="1600" dirty="0" smtClean="0"/>
            <a:t>SD has no internal data on MA drivers. </a:t>
          </a:r>
        </a:p>
        <a:p>
          <a:r>
            <a:rPr lang="en-US" sz="1600" dirty="0" smtClean="0"/>
            <a:t>The officer sends a query to Nlets</a:t>
          </a:r>
          <a:r>
            <a:rPr lang="en-US" sz="1800" dirty="0" smtClean="0"/>
            <a:t>.</a:t>
          </a:r>
          <a:endParaRPr lang="en-US" sz="1800" dirty="0"/>
        </a:p>
      </dgm:t>
    </dgm:pt>
    <dgm:pt modelId="{B4DDB052-2AC0-49DF-9030-35B35C8137DD}" type="parTrans" cxnId="{5AD3E368-FE51-434D-AA7C-3B6599973442}">
      <dgm:prSet/>
      <dgm:spPr/>
      <dgm:t>
        <a:bodyPr/>
        <a:lstStyle/>
        <a:p>
          <a:endParaRPr lang="en-US"/>
        </a:p>
      </dgm:t>
    </dgm:pt>
    <dgm:pt modelId="{A866154C-8E40-4B3D-8E46-EEB4A77D1643}" type="sibTrans" cxnId="{5AD3E368-FE51-434D-AA7C-3B6599973442}">
      <dgm:prSet/>
      <dgm:spPr/>
      <dgm:t>
        <a:bodyPr/>
        <a:lstStyle/>
        <a:p>
          <a:endParaRPr lang="en-US" dirty="0"/>
        </a:p>
      </dgm:t>
    </dgm:pt>
    <dgm:pt modelId="{5E3A650C-41D3-497C-9B47-4289B766FD99}" type="pres">
      <dgm:prSet presAssocID="{DB2457FA-2792-4861-86D8-D8A3EBB0F1BE}" presName="cycle" presStyleCnt="0">
        <dgm:presLayoutVars>
          <dgm:dir/>
          <dgm:resizeHandles val="exact"/>
        </dgm:presLayoutVars>
      </dgm:prSet>
      <dgm:spPr/>
      <dgm:t>
        <a:bodyPr/>
        <a:lstStyle/>
        <a:p>
          <a:endParaRPr lang="en-US"/>
        </a:p>
      </dgm:t>
    </dgm:pt>
    <dgm:pt modelId="{DDBDD920-FA8D-4813-AB30-56B1120536BD}" type="pres">
      <dgm:prSet presAssocID="{22A1511F-7E84-4E57-A072-9E563DB5E376}" presName="dummy" presStyleCnt="0"/>
      <dgm:spPr/>
      <dgm:t>
        <a:bodyPr/>
        <a:lstStyle/>
        <a:p>
          <a:endParaRPr lang="en-US"/>
        </a:p>
      </dgm:t>
    </dgm:pt>
    <dgm:pt modelId="{20095FA4-96F0-4BEF-A80D-84FEBD9BDDE5}" type="pres">
      <dgm:prSet presAssocID="{22A1511F-7E84-4E57-A072-9E563DB5E376}" presName="node" presStyleLbl="revTx" presStyleIdx="0" presStyleCnt="4">
        <dgm:presLayoutVars>
          <dgm:bulletEnabled val="1"/>
        </dgm:presLayoutVars>
      </dgm:prSet>
      <dgm:spPr/>
      <dgm:t>
        <a:bodyPr/>
        <a:lstStyle/>
        <a:p>
          <a:endParaRPr lang="en-US"/>
        </a:p>
      </dgm:t>
    </dgm:pt>
    <dgm:pt modelId="{576D83C8-A91B-4D04-9E33-9EF57389D6EA}" type="pres">
      <dgm:prSet presAssocID="{2B470EC2-FBC7-49DD-8AAB-6EA049B51268}" presName="sibTrans" presStyleLbl="node1" presStyleIdx="0" presStyleCnt="4"/>
      <dgm:spPr/>
      <dgm:t>
        <a:bodyPr/>
        <a:lstStyle/>
        <a:p>
          <a:endParaRPr lang="en-US"/>
        </a:p>
      </dgm:t>
    </dgm:pt>
    <dgm:pt modelId="{8561BD94-CAEA-461A-BB45-6B8E8FA4558F}" type="pres">
      <dgm:prSet presAssocID="{A5284FCC-A958-4AB3-BD11-FA6CB6DE3D2F}" presName="dummy" presStyleCnt="0"/>
      <dgm:spPr/>
      <dgm:t>
        <a:bodyPr/>
        <a:lstStyle/>
        <a:p>
          <a:endParaRPr lang="en-US"/>
        </a:p>
      </dgm:t>
    </dgm:pt>
    <dgm:pt modelId="{803C601D-5637-4F0E-9EFC-F731AB11351B}" type="pres">
      <dgm:prSet presAssocID="{A5284FCC-A958-4AB3-BD11-FA6CB6DE3D2F}" presName="node" presStyleLbl="revTx" presStyleIdx="1" presStyleCnt="4">
        <dgm:presLayoutVars>
          <dgm:bulletEnabled val="1"/>
        </dgm:presLayoutVars>
      </dgm:prSet>
      <dgm:spPr/>
      <dgm:t>
        <a:bodyPr/>
        <a:lstStyle/>
        <a:p>
          <a:endParaRPr lang="en-US"/>
        </a:p>
      </dgm:t>
    </dgm:pt>
    <dgm:pt modelId="{6E2F33E2-0B70-4947-8F30-0FAE98846980}" type="pres">
      <dgm:prSet presAssocID="{B2B452F0-9BD5-4878-B6D0-D9ECFA0E8A6D}" presName="sibTrans" presStyleLbl="node1" presStyleIdx="1" presStyleCnt="4"/>
      <dgm:spPr/>
      <dgm:t>
        <a:bodyPr/>
        <a:lstStyle/>
        <a:p>
          <a:endParaRPr lang="en-US"/>
        </a:p>
      </dgm:t>
    </dgm:pt>
    <dgm:pt modelId="{290FC097-953F-45E1-AB8F-13682FE5E7AB}" type="pres">
      <dgm:prSet presAssocID="{F15EAF83-F46F-4060-91C3-F4BC167B585B}" presName="dummy" presStyleCnt="0"/>
      <dgm:spPr/>
      <dgm:t>
        <a:bodyPr/>
        <a:lstStyle/>
        <a:p>
          <a:endParaRPr lang="en-US"/>
        </a:p>
      </dgm:t>
    </dgm:pt>
    <dgm:pt modelId="{56F0DE0C-277D-43CE-8DB1-26E04A647F50}" type="pres">
      <dgm:prSet presAssocID="{F15EAF83-F46F-4060-91C3-F4BC167B585B}" presName="node" presStyleLbl="revTx" presStyleIdx="2" presStyleCnt="4">
        <dgm:presLayoutVars>
          <dgm:bulletEnabled val="1"/>
        </dgm:presLayoutVars>
      </dgm:prSet>
      <dgm:spPr/>
      <dgm:t>
        <a:bodyPr/>
        <a:lstStyle/>
        <a:p>
          <a:endParaRPr lang="en-US"/>
        </a:p>
      </dgm:t>
    </dgm:pt>
    <dgm:pt modelId="{D6FB2E81-ABDC-4D58-905B-3D29DE6B9931}" type="pres">
      <dgm:prSet presAssocID="{EDFBFFC7-FD01-4D95-8301-ACDFDDB3626E}" presName="sibTrans" presStyleLbl="node1" presStyleIdx="2" presStyleCnt="4"/>
      <dgm:spPr/>
      <dgm:t>
        <a:bodyPr/>
        <a:lstStyle/>
        <a:p>
          <a:endParaRPr lang="en-US"/>
        </a:p>
      </dgm:t>
    </dgm:pt>
    <dgm:pt modelId="{CF89B8F1-2940-4895-945D-9AF1101C2279}" type="pres">
      <dgm:prSet presAssocID="{9F352E0F-981C-495E-AF8F-D259C2BF6741}" presName="dummy" presStyleCnt="0"/>
      <dgm:spPr/>
      <dgm:t>
        <a:bodyPr/>
        <a:lstStyle/>
        <a:p>
          <a:endParaRPr lang="en-US"/>
        </a:p>
      </dgm:t>
    </dgm:pt>
    <dgm:pt modelId="{784CC2FF-A557-47C0-9175-CB74B2BB4D08}" type="pres">
      <dgm:prSet presAssocID="{9F352E0F-981C-495E-AF8F-D259C2BF6741}" presName="node" presStyleLbl="revTx" presStyleIdx="3" presStyleCnt="4">
        <dgm:presLayoutVars>
          <dgm:bulletEnabled val="1"/>
        </dgm:presLayoutVars>
      </dgm:prSet>
      <dgm:spPr/>
      <dgm:t>
        <a:bodyPr/>
        <a:lstStyle/>
        <a:p>
          <a:endParaRPr lang="en-US"/>
        </a:p>
      </dgm:t>
    </dgm:pt>
    <dgm:pt modelId="{1578B624-E3F5-4AC7-AAF2-81C648B6D828}" type="pres">
      <dgm:prSet presAssocID="{A866154C-8E40-4B3D-8E46-EEB4A77D1643}" presName="sibTrans" presStyleLbl="node1" presStyleIdx="3" presStyleCnt="4"/>
      <dgm:spPr/>
      <dgm:t>
        <a:bodyPr/>
        <a:lstStyle/>
        <a:p>
          <a:endParaRPr lang="en-US"/>
        </a:p>
      </dgm:t>
    </dgm:pt>
  </dgm:ptLst>
  <dgm:cxnLst>
    <dgm:cxn modelId="{0327CE65-1826-48B2-A959-6BBEF5FF385A}" type="presOf" srcId="{A866154C-8E40-4B3D-8E46-EEB4A77D1643}" destId="{1578B624-E3F5-4AC7-AAF2-81C648B6D828}" srcOrd="0" destOrd="0" presId="urn:microsoft.com/office/officeart/2005/8/layout/cycle1"/>
    <dgm:cxn modelId="{8DB78536-043D-444E-BCAC-0AB5AB519A15}" type="presOf" srcId="{9F352E0F-981C-495E-AF8F-D259C2BF6741}" destId="{784CC2FF-A557-47C0-9175-CB74B2BB4D08}" srcOrd="0" destOrd="0" presId="urn:microsoft.com/office/officeart/2005/8/layout/cycle1"/>
    <dgm:cxn modelId="{A025C6D8-00D2-43F4-95FB-26AB5D097516}" type="presOf" srcId="{A5284FCC-A958-4AB3-BD11-FA6CB6DE3D2F}" destId="{803C601D-5637-4F0E-9EFC-F731AB11351B}" srcOrd="0" destOrd="0" presId="urn:microsoft.com/office/officeart/2005/8/layout/cycle1"/>
    <dgm:cxn modelId="{03843370-6EE9-45E8-84C4-91505A90BED4}" srcId="{DB2457FA-2792-4861-86D8-D8A3EBB0F1BE}" destId="{22A1511F-7E84-4E57-A072-9E563DB5E376}" srcOrd="0" destOrd="0" parTransId="{EFAB397B-2455-4944-8E5B-D50A52B1BE9D}" sibTransId="{2B470EC2-FBC7-49DD-8AAB-6EA049B51268}"/>
    <dgm:cxn modelId="{E41E1A29-A881-4CF1-AFCC-546A610BD1B8}" srcId="{DB2457FA-2792-4861-86D8-D8A3EBB0F1BE}" destId="{A5284FCC-A958-4AB3-BD11-FA6CB6DE3D2F}" srcOrd="1" destOrd="0" parTransId="{39AE68F0-F309-4340-8CD8-3EB229E00679}" sibTransId="{B2B452F0-9BD5-4878-B6D0-D9ECFA0E8A6D}"/>
    <dgm:cxn modelId="{FC68D024-79AC-401F-A077-E24F6077978C}" type="presOf" srcId="{2B470EC2-FBC7-49DD-8AAB-6EA049B51268}" destId="{576D83C8-A91B-4D04-9E33-9EF57389D6EA}" srcOrd="0" destOrd="0" presId="urn:microsoft.com/office/officeart/2005/8/layout/cycle1"/>
    <dgm:cxn modelId="{2AE59E82-4C1E-4DBE-A3B0-588127AF839B}" type="presOf" srcId="{B2B452F0-9BD5-4878-B6D0-D9ECFA0E8A6D}" destId="{6E2F33E2-0B70-4947-8F30-0FAE98846980}" srcOrd="0" destOrd="0" presId="urn:microsoft.com/office/officeart/2005/8/layout/cycle1"/>
    <dgm:cxn modelId="{5AD3E368-FE51-434D-AA7C-3B6599973442}" srcId="{DB2457FA-2792-4861-86D8-D8A3EBB0F1BE}" destId="{9F352E0F-981C-495E-AF8F-D259C2BF6741}" srcOrd="3" destOrd="0" parTransId="{B4DDB052-2AC0-49DF-9030-35B35C8137DD}" sibTransId="{A866154C-8E40-4B3D-8E46-EEB4A77D1643}"/>
    <dgm:cxn modelId="{FCE84C50-0C68-44D2-AD5F-75F94871B8E0}" type="presOf" srcId="{22A1511F-7E84-4E57-A072-9E563DB5E376}" destId="{20095FA4-96F0-4BEF-A80D-84FEBD9BDDE5}" srcOrd="0" destOrd="0" presId="urn:microsoft.com/office/officeart/2005/8/layout/cycle1"/>
    <dgm:cxn modelId="{74774353-A983-4DD5-8DC5-83DE7A256C25}" type="presOf" srcId="{EDFBFFC7-FD01-4D95-8301-ACDFDDB3626E}" destId="{D6FB2E81-ABDC-4D58-905B-3D29DE6B9931}" srcOrd="0" destOrd="0" presId="urn:microsoft.com/office/officeart/2005/8/layout/cycle1"/>
    <dgm:cxn modelId="{DD4B2C28-B93D-4FC5-A44C-317817A3C9AD}" type="presOf" srcId="{DB2457FA-2792-4861-86D8-D8A3EBB0F1BE}" destId="{5E3A650C-41D3-497C-9B47-4289B766FD99}" srcOrd="0" destOrd="0" presId="urn:microsoft.com/office/officeart/2005/8/layout/cycle1"/>
    <dgm:cxn modelId="{D15DAEFC-378B-4622-9F8F-90FC533CBDCE}" type="presOf" srcId="{F15EAF83-F46F-4060-91C3-F4BC167B585B}" destId="{56F0DE0C-277D-43CE-8DB1-26E04A647F50}" srcOrd="0" destOrd="0" presId="urn:microsoft.com/office/officeart/2005/8/layout/cycle1"/>
    <dgm:cxn modelId="{66C16454-4C05-47AC-A540-C4140374DDE7}" srcId="{DB2457FA-2792-4861-86D8-D8A3EBB0F1BE}" destId="{F15EAF83-F46F-4060-91C3-F4BC167B585B}" srcOrd="2" destOrd="0" parTransId="{7190D162-1300-4740-BA47-8444E59BF810}" sibTransId="{EDFBFFC7-FD01-4D95-8301-ACDFDDB3626E}"/>
    <dgm:cxn modelId="{F3FDF393-4752-4AEC-948D-698ACC7664EB}" type="presParOf" srcId="{5E3A650C-41D3-497C-9B47-4289B766FD99}" destId="{DDBDD920-FA8D-4813-AB30-56B1120536BD}" srcOrd="0" destOrd="0" presId="urn:microsoft.com/office/officeart/2005/8/layout/cycle1"/>
    <dgm:cxn modelId="{929ED23B-6C81-4D86-931B-7B68E4BA9427}" type="presParOf" srcId="{5E3A650C-41D3-497C-9B47-4289B766FD99}" destId="{20095FA4-96F0-4BEF-A80D-84FEBD9BDDE5}" srcOrd="1" destOrd="0" presId="urn:microsoft.com/office/officeart/2005/8/layout/cycle1"/>
    <dgm:cxn modelId="{770F17B3-74F6-4FC8-B84D-D0CAEC0405E8}" type="presParOf" srcId="{5E3A650C-41D3-497C-9B47-4289B766FD99}" destId="{576D83C8-A91B-4D04-9E33-9EF57389D6EA}" srcOrd="2" destOrd="0" presId="urn:microsoft.com/office/officeart/2005/8/layout/cycle1"/>
    <dgm:cxn modelId="{286A4AE3-731B-40C9-A9A2-17649744E728}" type="presParOf" srcId="{5E3A650C-41D3-497C-9B47-4289B766FD99}" destId="{8561BD94-CAEA-461A-BB45-6B8E8FA4558F}" srcOrd="3" destOrd="0" presId="urn:microsoft.com/office/officeart/2005/8/layout/cycle1"/>
    <dgm:cxn modelId="{B60208E3-2C9D-4F44-928D-4F48553CD6C6}" type="presParOf" srcId="{5E3A650C-41D3-497C-9B47-4289B766FD99}" destId="{803C601D-5637-4F0E-9EFC-F731AB11351B}" srcOrd="4" destOrd="0" presId="urn:microsoft.com/office/officeart/2005/8/layout/cycle1"/>
    <dgm:cxn modelId="{D09F976A-E1DE-45EF-91E1-3E20F37B1974}" type="presParOf" srcId="{5E3A650C-41D3-497C-9B47-4289B766FD99}" destId="{6E2F33E2-0B70-4947-8F30-0FAE98846980}" srcOrd="5" destOrd="0" presId="urn:microsoft.com/office/officeart/2005/8/layout/cycle1"/>
    <dgm:cxn modelId="{C6FAF04D-1FE8-4A48-BC9E-A5CE9B6FE75A}" type="presParOf" srcId="{5E3A650C-41D3-497C-9B47-4289B766FD99}" destId="{290FC097-953F-45E1-AB8F-13682FE5E7AB}" srcOrd="6" destOrd="0" presId="urn:microsoft.com/office/officeart/2005/8/layout/cycle1"/>
    <dgm:cxn modelId="{0A5294C2-5320-42B7-9F69-F714346C1F39}" type="presParOf" srcId="{5E3A650C-41D3-497C-9B47-4289B766FD99}" destId="{56F0DE0C-277D-43CE-8DB1-26E04A647F50}" srcOrd="7" destOrd="0" presId="urn:microsoft.com/office/officeart/2005/8/layout/cycle1"/>
    <dgm:cxn modelId="{55E84792-713F-48F5-BFFA-9199CA58FC15}" type="presParOf" srcId="{5E3A650C-41D3-497C-9B47-4289B766FD99}" destId="{D6FB2E81-ABDC-4D58-905B-3D29DE6B9931}" srcOrd="8" destOrd="0" presId="urn:microsoft.com/office/officeart/2005/8/layout/cycle1"/>
    <dgm:cxn modelId="{19745413-6879-4FBF-B01A-2EEF90B8C734}" type="presParOf" srcId="{5E3A650C-41D3-497C-9B47-4289B766FD99}" destId="{CF89B8F1-2940-4895-945D-9AF1101C2279}" srcOrd="9" destOrd="0" presId="urn:microsoft.com/office/officeart/2005/8/layout/cycle1"/>
    <dgm:cxn modelId="{B0C15C89-7601-46D2-94EA-FAC5C27AC81E}" type="presParOf" srcId="{5E3A650C-41D3-497C-9B47-4289B766FD99}" destId="{784CC2FF-A557-47C0-9175-CB74B2BB4D08}" srcOrd="10" destOrd="0" presId="urn:microsoft.com/office/officeart/2005/8/layout/cycle1"/>
    <dgm:cxn modelId="{A05DD02E-1105-41A6-8D09-D33865906DEB}" type="presParOf" srcId="{5E3A650C-41D3-497C-9B47-4289B766FD99}" destId="{1578B624-E3F5-4AC7-AAF2-81C648B6D828}" srcOrd="11" destOrd="0" presId="urn:microsoft.com/office/officeart/2005/8/layout/cycl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095FA4-96F0-4BEF-A80D-84FEBD9BDDE5}">
      <dsp:nvSpPr>
        <dsp:cNvPr id="0" name=""/>
        <dsp:cNvSpPr/>
      </dsp:nvSpPr>
      <dsp:spPr>
        <a:xfrm>
          <a:off x="3909147" y="121479"/>
          <a:ext cx="1919696" cy="1919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Nlets receives the query from SD, checks to make sure it is a valid request, and forwards the request to MA.</a:t>
          </a:r>
          <a:endParaRPr lang="en-US" sz="1600" kern="1200" dirty="0"/>
        </a:p>
      </dsp:txBody>
      <dsp:txXfrm>
        <a:off x="3909147" y="121479"/>
        <a:ext cx="1919696" cy="1919696"/>
      </dsp:txXfrm>
    </dsp:sp>
    <dsp:sp modelId="{576D83C8-A91B-4D04-9E33-9EF57389D6EA}">
      <dsp:nvSpPr>
        <dsp:cNvPr id="0" name=""/>
        <dsp:cNvSpPr/>
      </dsp:nvSpPr>
      <dsp:spPr>
        <a:xfrm>
          <a:off x="527094" y="418"/>
          <a:ext cx="5422811" cy="5422811"/>
        </a:xfrm>
        <a:prstGeom prst="circularArrow">
          <a:avLst>
            <a:gd name="adj1" fmla="val 6903"/>
            <a:gd name="adj2" fmla="val 465433"/>
            <a:gd name="adj3" fmla="val 549076"/>
            <a:gd name="adj4" fmla="val 20585491"/>
            <a:gd name="adj5" fmla="val 8054"/>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803C601D-5637-4F0E-9EFC-F731AB11351B}">
      <dsp:nvSpPr>
        <dsp:cNvPr id="0" name=""/>
        <dsp:cNvSpPr/>
      </dsp:nvSpPr>
      <dsp:spPr>
        <a:xfrm>
          <a:off x="3909147" y="3382471"/>
          <a:ext cx="1919696" cy="1919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MA receives the query, checks the info needed by the out-of-state officer, and sends an automated response back to Nlets.</a:t>
          </a:r>
          <a:endParaRPr lang="en-US" sz="1600" kern="1200" dirty="0"/>
        </a:p>
      </dsp:txBody>
      <dsp:txXfrm>
        <a:off x="3909147" y="3382471"/>
        <a:ext cx="1919696" cy="1919696"/>
      </dsp:txXfrm>
    </dsp:sp>
    <dsp:sp modelId="{6E2F33E2-0B70-4947-8F30-0FAE98846980}">
      <dsp:nvSpPr>
        <dsp:cNvPr id="0" name=""/>
        <dsp:cNvSpPr/>
      </dsp:nvSpPr>
      <dsp:spPr>
        <a:xfrm>
          <a:off x="527094" y="418"/>
          <a:ext cx="5422811" cy="5422811"/>
        </a:xfrm>
        <a:prstGeom prst="circularArrow">
          <a:avLst>
            <a:gd name="adj1" fmla="val 6903"/>
            <a:gd name="adj2" fmla="val 465433"/>
            <a:gd name="adj3" fmla="val 5949076"/>
            <a:gd name="adj4" fmla="val 4385491"/>
            <a:gd name="adj5" fmla="val 8054"/>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56F0DE0C-277D-43CE-8DB1-26E04A647F50}">
      <dsp:nvSpPr>
        <dsp:cNvPr id="0" name=""/>
        <dsp:cNvSpPr/>
      </dsp:nvSpPr>
      <dsp:spPr>
        <a:xfrm>
          <a:off x="648155" y="3382471"/>
          <a:ext cx="1919696" cy="1919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Nlets receives the response from MA, and forwards the info back to SD and the requesting officer.</a:t>
          </a:r>
          <a:endParaRPr lang="en-US" sz="1600" kern="1200" dirty="0"/>
        </a:p>
      </dsp:txBody>
      <dsp:txXfrm>
        <a:off x="648155" y="3382471"/>
        <a:ext cx="1919696" cy="1919696"/>
      </dsp:txXfrm>
    </dsp:sp>
    <dsp:sp modelId="{D6FB2E81-ABDC-4D58-905B-3D29DE6B9931}">
      <dsp:nvSpPr>
        <dsp:cNvPr id="0" name=""/>
        <dsp:cNvSpPr/>
      </dsp:nvSpPr>
      <dsp:spPr>
        <a:xfrm>
          <a:off x="527094" y="418"/>
          <a:ext cx="5422811" cy="5422811"/>
        </a:xfrm>
        <a:prstGeom prst="circularArrow">
          <a:avLst>
            <a:gd name="adj1" fmla="val 6903"/>
            <a:gd name="adj2" fmla="val 465433"/>
            <a:gd name="adj3" fmla="val 11349076"/>
            <a:gd name="adj4" fmla="val 9785491"/>
            <a:gd name="adj5" fmla="val 8054"/>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784CC2FF-A557-47C0-9175-CB74B2BB4D08}">
      <dsp:nvSpPr>
        <dsp:cNvPr id="0" name=""/>
        <dsp:cNvSpPr/>
      </dsp:nvSpPr>
      <dsp:spPr>
        <a:xfrm>
          <a:off x="648155" y="121479"/>
          <a:ext cx="1919696" cy="1919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 SD officer pulls over a driver with a MA  driver’s license. </a:t>
          </a:r>
        </a:p>
        <a:p>
          <a:pPr lvl="0" algn="ctr" defTabSz="711200">
            <a:lnSpc>
              <a:spcPct val="90000"/>
            </a:lnSpc>
            <a:spcBef>
              <a:spcPct val="0"/>
            </a:spcBef>
            <a:spcAft>
              <a:spcPct val="35000"/>
            </a:spcAft>
          </a:pPr>
          <a:r>
            <a:rPr lang="en-US" sz="1600" kern="1200" dirty="0" smtClean="0"/>
            <a:t>SD has no internal data on MA drivers. </a:t>
          </a:r>
        </a:p>
        <a:p>
          <a:pPr lvl="0" algn="ctr" defTabSz="711200">
            <a:lnSpc>
              <a:spcPct val="90000"/>
            </a:lnSpc>
            <a:spcBef>
              <a:spcPct val="0"/>
            </a:spcBef>
            <a:spcAft>
              <a:spcPct val="35000"/>
            </a:spcAft>
          </a:pPr>
          <a:r>
            <a:rPr lang="en-US" sz="1600" kern="1200" dirty="0" smtClean="0"/>
            <a:t>The officer sends a query to Nlets</a:t>
          </a:r>
          <a:r>
            <a:rPr lang="en-US" sz="1800" kern="1200" dirty="0" smtClean="0"/>
            <a:t>.</a:t>
          </a:r>
          <a:endParaRPr lang="en-US" sz="1800" kern="1200" dirty="0"/>
        </a:p>
      </dsp:txBody>
      <dsp:txXfrm>
        <a:off x="648155" y="121479"/>
        <a:ext cx="1919696" cy="1919696"/>
      </dsp:txXfrm>
    </dsp:sp>
    <dsp:sp modelId="{1578B624-E3F5-4AC7-AAF2-81C648B6D828}">
      <dsp:nvSpPr>
        <dsp:cNvPr id="0" name=""/>
        <dsp:cNvSpPr/>
      </dsp:nvSpPr>
      <dsp:spPr>
        <a:xfrm>
          <a:off x="527094" y="418"/>
          <a:ext cx="5422811" cy="5422811"/>
        </a:xfrm>
        <a:prstGeom prst="circularArrow">
          <a:avLst>
            <a:gd name="adj1" fmla="val 6903"/>
            <a:gd name="adj2" fmla="val 465433"/>
            <a:gd name="adj3" fmla="val 16749076"/>
            <a:gd name="adj4" fmla="val 15185491"/>
            <a:gd name="adj5" fmla="val 8054"/>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0"/>
                <a:cs typeface="ＭＳ Ｐゴシック" charset="0"/>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011D1650-8C07-40A2-A339-B10E75BBB4CE}" type="datetimeFigureOut">
              <a:rPr lang="en-US"/>
              <a:pPr>
                <a:defRPr/>
              </a:pPr>
              <a:t>10/4/2012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0"/>
                <a:cs typeface="ＭＳ Ｐゴシック" charset="0"/>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2E8D0F65-7ED1-4A1F-8B96-580833E200D6}"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ext uri="{91240B29-F687-4f45-9708-019B960494DF}"/>
            <a:ext uri="{FAA26D3D-D897-4be2-8F04-BA451C77F1D7}"/>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dirty="0"/>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xtLst>
            <a:ext uri="{909E8E84-426E-40dd-AFC4-6F175D3DCCD1}"/>
            <a:ext uri="{91240B29-F687-4f45-9708-019B960494DF}"/>
            <a:ext uri="{FAA26D3D-D897-4be2-8F04-BA451C77F1D7}"/>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0"/>
                <a:cs typeface="ＭＳ Ｐゴシック" charset="0"/>
              </a:defRPr>
            </a:lvl1pPr>
          </a:lstStyle>
          <a:p>
            <a:pPr>
              <a:defRPr/>
            </a:pPr>
            <a:endParaRPr lang="en-US" dirty="0"/>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ext uri="{91240B29-F687-4f45-9708-019B960494DF}"/>
            <a:ext uri="{FAA26D3D-D897-4be2-8F04-BA451C77F1D7}"/>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ext uri="{91240B29-F687-4f45-9708-019B960494DF}"/>
            <a:ext uri="{FAA26D3D-D897-4be2-8F04-BA451C77F1D7}"/>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dirty="0"/>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ext uri="{91240B29-F687-4f45-9708-019B960494DF}"/>
            <a:ext uri="{FAA26D3D-D897-4be2-8F04-BA451C77F1D7}"/>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62F3E76-1280-4934-B377-939C5F475B7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miter lim="800000"/>
            <a:headEnd/>
            <a:tailEnd/>
          </a:ln>
        </p:spPr>
        <p:txBody>
          <a:bodyPr/>
          <a:lstStyle/>
          <a:p>
            <a:fld id="{30DF01AE-DE86-4412-9C37-17F8DE660456}" type="slidenum">
              <a:rPr lang="en-US"/>
              <a:pPr/>
              <a:t>1</a:t>
            </a:fld>
            <a:endParaRPr lang="en-US" dirty="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7145EC4-9D4A-4C85-8F11-3E4E12D91DBA}" type="slidenum">
              <a:rPr lang="en-US" smtClean="0"/>
              <a:pPr/>
              <a:t>33</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7145EC4-9D4A-4C85-8F11-3E4E12D91DBA}" type="slidenum">
              <a:rPr lang="en-US" smtClean="0"/>
              <a:pPr/>
              <a:t>34</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Unsolicited</a:t>
            </a:r>
            <a:r>
              <a:rPr lang="en-US" baseline="0" dirty="0" smtClean="0"/>
              <a:t> Messages:</a:t>
            </a:r>
          </a:p>
          <a:p>
            <a:r>
              <a:rPr lang="en-US" dirty="0" smtClean="0">
                <a:latin typeface="Calibri" pitchFamily="34" charset="0"/>
                <a:cs typeface="Calibri" pitchFamily="34" charset="0"/>
              </a:rPr>
              <a:t>Image functionality now enabled for Administrative Messages and Amber Alerts</a:t>
            </a:r>
          </a:p>
          <a:p>
            <a:r>
              <a:rPr lang="en-US" dirty="0" smtClean="0">
                <a:latin typeface="Calibri" pitchFamily="34" charset="0"/>
                <a:cs typeface="Calibri" pitchFamily="34" charset="0"/>
              </a:rPr>
              <a:t>Potential to replace out-dated methods such as fax for Amber Alerts, victim identification, etc.</a:t>
            </a: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Pilot:</a:t>
            </a:r>
          </a:p>
          <a:p>
            <a:r>
              <a:rPr lang="en-US" dirty="0" smtClean="0">
                <a:cs typeface="Calibri" pitchFamily="34" charset="0"/>
              </a:rPr>
              <a:t>National Center for Missing and Exploited Children (NCMEC)</a:t>
            </a:r>
          </a:p>
          <a:p>
            <a:r>
              <a:rPr lang="en-US" dirty="0" smtClean="0">
                <a:cs typeface="Calibri" pitchFamily="34" charset="0"/>
              </a:rPr>
              <a:t>DHS LEISI Requests for assistance and information (RFA/RFI)</a:t>
            </a:r>
          </a:p>
          <a:p>
            <a:endParaRPr lang="en-US" dirty="0" smtClean="0">
              <a:latin typeface="Calibri" pitchFamily="34" charset="0"/>
              <a:cs typeface="Calibri"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9BC3E8DC-0F51-4B57-9957-62A113C70581}" type="slidenum">
              <a:rPr lang="en-US" smtClean="0"/>
              <a:pPr>
                <a:defRPr/>
              </a:pPr>
              <a:t>35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SEARCH</a:t>
            </a:r>
            <a:r>
              <a:rPr lang="en-US" baseline="0" dirty="0" smtClean="0"/>
              <a:t> pilot</a:t>
            </a:r>
            <a:endParaRPr lang="en-US" dirty="0"/>
          </a:p>
        </p:txBody>
      </p:sp>
      <p:sp>
        <p:nvSpPr>
          <p:cNvPr id="4" name="Slide Number Placeholder 3"/>
          <p:cNvSpPr>
            <a:spLocks noGrp="1"/>
          </p:cNvSpPr>
          <p:nvPr>
            <p:ph type="sldNum" sz="quarter" idx="10"/>
          </p:nvPr>
        </p:nvSpPr>
        <p:spPr/>
        <p:txBody>
          <a:bodyPr/>
          <a:lstStyle/>
          <a:p>
            <a:pPr>
              <a:defRPr/>
            </a:pPr>
            <a:fld id="{062F3E76-1280-4934-B377-939C5F475B7F}" type="slidenum">
              <a:rPr lang="en-US" smtClean="0"/>
              <a:pPr>
                <a:defRPr/>
              </a:pPr>
              <a:t>38</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Times New Roman" pitchFamily="18" charset="0"/>
                <a:cs typeface="Times New Roman" pitchFamily="18" charset="0"/>
              </a:rPr>
              <a:t>BJS Researchers work directly with Nlets</a:t>
            </a:r>
          </a:p>
          <a:p>
            <a:r>
              <a:rPr lang="en-US" dirty="0" smtClean="0">
                <a:latin typeface="Times New Roman" pitchFamily="18" charset="0"/>
                <a:cs typeface="Times New Roman" pitchFamily="18" charset="0"/>
              </a:rPr>
              <a:t>BJS seeks approval w FBI’s Research Board</a:t>
            </a:r>
          </a:p>
          <a:p>
            <a:r>
              <a:rPr lang="en-US" dirty="0" smtClean="0">
                <a:latin typeface="Times New Roman" pitchFamily="18" charset="0"/>
                <a:cs typeface="Times New Roman" pitchFamily="18" charset="0"/>
              </a:rPr>
              <a:t>Research Board reviews research for</a:t>
            </a:r>
          </a:p>
          <a:p>
            <a:pPr lvl="1"/>
            <a:r>
              <a:rPr lang="en-US" dirty="0" smtClean="0">
                <a:latin typeface="Times New Roman" pitchFamily="18" charset="0"/>
                <a:cs typeface="Times New Roman" pitchFamily="18" charset="0"/>
              </a:rPr>
              <a:t>Detailed security plans and procedures for receiving, storing and destroying personally identifiable information after research is completed</a:t>
            </a:r>
          </a:p>
          <a:p>
            <a:pPr lvl="1"/>
            <a:r>
              <a:rPr lang="en-US" dirty="0" smtClean="0">
                <a:latin typeface="Times New Roman" pitchFamily="18" charset="0"/>
                <a:cs typeface="Times New Roman" pitchFamily="18" charset="0"/>
              </a:rPr>
              <a:t>Methods to minimize use of personally identifiable information</a:t>
            </a:r>
          </a:p>
          <a:p>
            <a:r>
              <a:rPr lang="en-US" dirty="0" smtClean="0">
                <a:latin typeface="Times New Roman" pitchFamily="18" charset="0"/>
                <a:cs typeface="Times New Roman" pitchFamily="18" charset="0"/>
              </a:rPr>
              <a:t>BJS is creating a national cross-walk of state statute offense tables to standard BJS and FBI criminal offense codes</a:t>
            </a:r>
          </a:p>
          <a:p>
            <a:endParaRPr lang="en-US" sz="800"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State Criminal History Repository Staff will have access to this statute database to assist in interpreting state statutes for out-of-state rap sheets</a:t>
            </a:r>
          </a:p>
          <a:p>
            <a:endParaRPr lang="en-US" dirty="0"/>
          </a:p>
        </p:txBody>
      </p:sp>
      <p:sp>
        <p:nvSpPr>
          <p:cNvPr id="4" name="Slide Number Placeholder 3"/>
          <p:cNvSpPr>
            <a:spLocks noGrp="1"/>
          </p:cNvSpPr>
          <p:nvPr>
            <p:ph type="sldNum" sz="quarter" idx="10"/>
          </p:nvPr>
        </p:nvSpPr>
        <p:spPr/>
        <p:txBody>
          <a:bodyPr/>
          <a:lstStyle/>
          <a:p>
            <a:fld id="{4D338F1C-A72C-4C42-B5A4-EB98BBE05A66}" type="slidenum">
              <a:rPr lang="en-US" smtClean="0"/>
              <a:pPr/>
              <a:t>39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Times New Roman" pitchFamily="18" charset="0"/>
                <a:cs typeface="Times New Roman" pitchFamily="18" charset="0"/>
              </a:rPr>
              <a:t>BJS Researchers work directly with Nlets</a:t>
            </a:r>
          </a:p>
          <a:p>
            <a:r>
              <a:rPr lang="en-US" dirty="0" smtClean="0">
                <a:latin typeface="Times New Roman" pitchFamily="18" charset="0"/>
                <a:cs typeface="Times New Roman" pitchFamily="18" charset="0"/>
              </a:rPr>
              <a:t>BJS seeks approval w FBI’s Research Board</a:t>
            </a:r>
          </a:p>
          <a:p>
            <a:r>
              <a:rPr lang="en-US" dirty="0" smtClean="0">
                <a:latin typeface="Times New Roman" pitchFamily="18" charset="0"/>
                <a:cs typeface="Times New Roman" pitchFamily="18" charset="0"/>
              </a:rPr>
              <a:t>Research Board reviews research for</a:t>
            </a:r>
          </a:p>
          <a:p>
            <a:pPr lvl="1"/>
            <a:r>
              <a:rPr lang="en-US" dirty="0" smtClean="0">
                <a:latin typeface="Times New Roman" pitchFamily="18" charset="0"/>
                <a:cs typeface="Times New Roman" pitchFamily="18" charset="0"/>
              </a:rPr>
              <a:t>Detailed security plans and procedures for receiving, storing and destroying personally identifiable information after research is completed</a:t>
            </a:r>
          </a:p>
          <a:p>
            <a:pPr lvl="1"/>
            <a:r>
              <a:rPr lang="en-US" dirty="0" smtClean="0">
                <a:latin typeface="Times New Roman" pitchFamily="18" charset="0"/>
                <a:cs typeface="Times New Roman" pitchFamily="18" charset="0"/>
              </a:rPr>
              <a:t>Methods to minimize use of personally identifiable information</a:t>
            </a:r>
          </a:p>
          <a:p>
            <a:r>
              <a:rPr lang="en-US" dirty="0" smtClean="0">
                <a:latin typeface="Times New Roman" pitchFamily="18" charset="0"/>
                <a:cs typeface="Times New Roman" pitchFamily="18" charset="0"/>
              </a:rPr>
              <a:t>BJS is creating a national cross-walk of state statute offense tables to standard BJS and FBI criminal offense codes</a:t>
            </a:r>
          </a:p>
          <a:p>
            <a:endParaRPr lang="en-US" sz="800"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State Criminal History Repository Staff will have access to this statute database to assist in interpreting state statutes for out-of-state rap sheets</a:t>
            </a:r>
          </a:p>
          <a:p>
            <a:endParaRPr lang="en-US" dirty="0"/>
          </a:p>
        </p:txBody>
      </p:sp>
      <p:sp>
        <p:nvSpPr>
          <p:cNvPr id="4" name="Slide Number Placeholder 3"/>
          <p:cNvSpPr>
            <a:spLocks noGrp="1"/>
          </p:cNvSpPr>
          <p:nvPr>
            <p:ph type="sldNum" sz="quarter" idx="10"/>
          </p:nvPr>
        </p:nvSpPr>
        <p:spPr/>
        <p:txBody>
          <a:bodyPr/>
          <a:lstStyle/>
          <a:p>
            <a:fld id="{4D338F1C-A72C-4C42-B5A4-EB98BBE05A66}" type="slidenum">
              <a:rPr lang="en-US" smtClean="0"/>
              <a:pPr/>
              <a:t>40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BC3E8DC-0F51-4B57-9957-62A113C70581}" type="slidenum">
              <a:rPr lang="en-US" smtClean="0"/>
              <a:pPr>
                <a:defRPr/>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About Nlets:</a:t>
            </a:r>
          </a:p>
          <a:p>
            <a:r>
              <a:rPr lang="en-US" sz="1200" dirty="0" smtClean="0"/>
              <a:t>Computer-based message switching system</a:t>
            </a:r>
          </a:p>
          <a:p>
            <a:endParaRPr lang="en-US" sz="1200" dirty="0" smtClean="0"/>
          </a:p>
          <a:p>
            <a:r>
              <a:rPr lang="en-US" sz="1200" dirty="0" smtClean="0"/>
              <a:t>Provides information services and support for justice-related agencies applications</a:t>
            </a:r>
          </a:p>
          <a:p>
            <a:endParaRPr lang="en-US" sz="1200" dirty="0" smtClean="0"/>
          </a:p>
          <a:p>
            <a:r>
              <a:rPr lang="en-US" sz="1200" dirty="0" smtClean="0"/>
              <a:t>Serves all U.S. states and territories, Federal agencies with a justice component, and select regional and international agencies</a:t>
            </a:r>
          </a:p>
          <a:p>
            <a:endParaRPr lang="en-US" dirty="0"/>
          </a:p>
        </p:txBody>
      </p:sp>
      <p:sp>
        <p:nvSpPr>
          <p:cNvPr id="4" name="Slide Number Placeholder 3"/>
          <p:cNvSpPr>
            <a:spLocks noGrp="1"/>
          </p:cNvSpPr>
          <p:nvPr>
            <p:ph type="sldNum" sz="quarter" idx="10"/>
          </p:nvPr>
        </p:nvSpPr>
        <p:spPr/>
        <p:txBody>
          <a:bodyPr/>
          <a:lstStyle/>
          <a:p>
            <a:pPr>
              <a:defRPr/>
            </a:pPr>
            <a:fld id="{9BC3E8DC-0F51-4B57-9957-62A113C70581}"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July Monthly Statistics)</a:t>
            </a:r>
            <a:endParaRPr lang="en-US" dirty="0"/>
          </a:p>
        </p:txBody>
      </p:sp>
      <p:sp>
        <p:nvSpPr>
          <p:cNvPr id="4" name="Slide Number Placeholder 3"/>
          <p:cNvSpPr>
            <a:spLocks noGrp="1"/>
          </p:cNvSpPr>
          <p:nvPr>
            <p:ph type="sldNum" sz="quarter" idx="10"/>
          </p:nvPr>
        </p:nvSpPr>
        <p:spPr/>
        <p:txBody>
          <a:bodyPr/>
          <a:lstStyle/>
          <a:p>
            <a:pPr>
              <a:defRPr/>
            </a:pPr>
            <a:fld id="{9BC3E8DC-0F51-4B57-9957-62A113C70581}"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reps,</a:t>
            </a:r>
            <a:r>
              <a:rPr lang="en-US" baseline="0" dirty="0" smtClean="0"/>
              <a:t> </a:t>
            </a:r>
            <a:r>
              <a:rPr lang="en-US" dirty="0" smtClean="0"/>
              <a:t>board and 8 regions</a:t>
            </a:r>
          </a:p>
          <a:p>
            <a:r>
              <a:rPr lang="en-US" dirty="0" smtClean="0"/>
              <a:t>Talk</a:t>
            </a:r>
            <a:r>
              <a:rPr lang="en-US" baseline="0" dirty="0" smtClean="0"/>
              <a:t> about State owned</a:t>
            </a:r>
          </a:p>
        </p:txBody>
      </p:sp>
      <p:sp>
        <p:nvSpPr>
          <p:cNvPr id="4" name="Slide Number Placeholder 3"/>
          <p:cNvSpPr>
            <a:spLocks noGrp="1"/>
          </p:cNvSpPr>
          <p:nvPr>
            <p:ph type="sldNum" sz="quarter" idx="10"/>
          </p:nvPr>
        </p:nvSpPr>
        <p:spPr/>
        <p:txBody>
          <a:bodyPr/>
          <a:lstStyle/>
          <a:p>
            <a:pPr>
              <a:defRPr/>
            </a:pPr>
            <a:fld id="{9BC3E8DC-0F51-4B57-9957-62A113C70581}" type="slidenum">
              <a:rPr lang="en-US" smtClean="0"/>
              <a:pPr>
                <a:defRPr/>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miter lim="800000"/>
            <a:headEnd/>
            <a:tailEnd/>
          </a:ln>
        </p:spPr>
        <p:txBody>
          <a:bodyPr/>
          <a:lstStyle/>
          <a:p>
            <a:fld id="{30DF01AE-DE86-4412-9C37-17F8DE660456}" type="slidenum">
              <a:rPr lang="en-US"/>
              <a:pPr/>
              <a:t>8</a:t>
            </a:fld>
            <a:endParaRPr lang="en-US" dirty="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Steve also</a:t>
            </a:r>
            <a:r>
              <a:rPr lang="en-US" baseline="0" dirty="0" smtClean="0"/>
              <a:t> on SEARCH board and frequently includes Nlets in their pilots – NIEM, XML, etc.</a:t>
            </a:r>
            <a:endParaRPr lang="en-US" dirty="0"/>
          </a:p>
        </p:txBody>
      </p:sp>
      <p:sp>
        <p:nvSpPr>
          <p:cNvPr id="4" name="Slide Number Placeholder 3"/>
          <p:cNvSpPr>
            <a:spLocks noGrp="1"/>
          </p:cNvSpPr>
          <p:nvPr>
            <p:ph type="sldNum" sz="quarter" idx="10"/>
          </p:nvPr>
        </p:nvSpPr>
        <p:spPr/>
        <p:txBody>
          <a:bodyPr/>
          <a:lstStyle/>
          <a:p>
            <a:pPr>
              <a:defRPr/>
            </a:pPr>
            <a:fld id="{9BC3E8DC-0F51-4B57-9957-62A113C70581}" type="slidenum">
              <a:rPr lang="en-US" smtClean="0"/>
              <a:pPr>
                <a:defRPr/>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new?</a:t>
            </a:r>
          </a:p>
          <a:p>
            <a:r>
              <a:rPr lang="en-US" dirty="0" smtClean="0"/>
              <a:t>What is planned?</a:t>
            </a:r>
            <a:endParaRPr lang="en-US" dirty="0"/>
          </a:p>
        </p:txBody>
      </p:sp>
      <p:sp>
        <p:nvSpPr>
          <p:cNvPr id="4" name="Slide Number Placeholder 3"/>
          <p:cNvSpPr>
            <a:spLocks noGrp="1"/>
          </p:cNvSpPr>
          <p:nvPr>
            <p:ph type="sldNum" sz="quarter" idx="10"/>
          </p:nvPr>
        </p:nvSpPr>
        <p:spPr/>
        <p:txBody>
          <a:bodyPr/>
          <a:lstStyle/>
          <a:p>
            <a:pPr>
              <a:defRPr/>
            </a:pPr>
            <a:fld id="{DE8143AF-DBB9-4DDF-98E8-E655D548390B}" type="slidenum">
              <a:rPr lang="en-US" smtClean="0"/>
              <a:pPr>
                <a:defRPr/>
              </a:pPr>
              <a:t>19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82880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1" descr="Slide_2.jpg"/>
          <p:cNvPicPr>
            <a:picLocks noChangeAspect="1"/>
          </p:cNvPicPr>
          <p:nvPr userDrawn="1"/>
        </p:nvPicPr>
        <p:blipFill>
          <a:blip r:embed="rId13"/>
          <a:srcRect/>
          <a:stretch>
            <a:fillRect/>
          </a:stretch>
        </p:blipFill>
        <p:spPr bwMode="auto">
          <a:xfrm>
            <a:off x="0" y="-207963"/>
            <a:ext cx="9144000" cy="70659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en.wikipedia.org/wiki/File:Surveillance_quevaal.jpg"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EW PPT FIRST PAGE.jpg"/>
          <p:cNvPicPr>
            <a:picLocks noChangeAspect="1"/>
          </p:cNvPicPr>
          <p:nvPr/>
        </p:nvPicPr>
        <p:blipFill>
          <a:blip r:embed="rId3"/>
          <a:srcRect/>
          <a:stretch>
            <a:fillRect/>
          </a:stretch>
        </p:blipFill>
        <p:spPr bwMode="auto">
          <a:xfrm>
            <a:off x="0" y="-228600"/>
            <a:ext cx="9461500" cy="7086600"/>
          </a:xfrm>
          <a:prstGeom prst="rect">
            <a:avLst/>
          </a:prstGeom>
          <a:noFill/>
          <a:ln w="9525">
            <a:noFill/>
            <a:miter lim="800000"/>
            <a:headEnd/>
            <a:tailEnd/>
          </a:ln>
        </p:spPr>
      </p:pic>
      <p:sp>
        <p:nvSpPr>
          <p:cNvPr id="2051" name="Rectangle 2"/>
          <p:cNvSpPr>
            <a:spLocks noGrp="1" noChangeArrowheads="1"/>
          </p:cNvSpPr>
          <p:nvPr>
            <p:ph type="ctrTitle"/>
          </p:nvPr>
        </p:nvSpPr>
        <p:spPr>
          <a:xfrm>
            <a:off x="533400" y="2667000"/>
            <a:ext cx="7772400" cy="1143000"/>
          </a:xfrm>
        </p:spPr>
        <p:txBody>
          <a:bodyPr/>
          <a:lstStyle/>
          <a:p>
            <a:pPr algn="l" eaLnBrk="1" hangingPunct="1"/>
            <a:r>
              <a:rPr lang="en-US" sz="6000" b="1" dirty="0" smtClean="0">
                <a:solidFill>
                  <a:schemeClr val="tx1"/>
                </a:solidFill>
                <a:effectLst>
                  <a:outerShdw blurRad="38100" dist="38100" dir="2700000" algn="tl">
                    <a:srgbClr val="000000">
                      <a:alpha val="43137"/>
                    </a:srgbClr>
                  </a:outerShdw>
                </a:effectLst>
              </a:rPr>
              <a:t>What’s New at Nlets</a:t>
            </a:r>
            <a:endParaRPr lang="en-US" b="1" dirty="0" smtClean="0">
              <a:effectLst>
                <a:outerShdw blurRad="38100" dist="38100" dir="2700000" algn="tl">
                  <a:srgbClr val="000000">
                    <a:alpha val="43137"/>
                  </a:srgbClr>
                </a:outerShdw>
              </a:effectLst>
            </a:endParaRPr>
          </a:p>
        </p:txBody>
      </p:sp>
      <p:sp>
        <p:nvSpPr>
          <p:cNvPr id="2052" name="Rectangle 3"/>
          <p:cNvSpPr>
            <a:spLocks noGrp="1" noChangeArrowheads="1"/>
          </p:cNvSpPr>
          <p:nvPr>
            <p:ph type="subTitle" idx="1"/>
          </p:nvPr>
        </p:nvSpPr>
        <p:spPr>
          <a:xfrm>
            <a:off x="533400" y="4267200"/>
            <a:ext cx="6400800" cy="1752600"/>
          </a:xfrm>
        </p:spPr>
        <p:txBody>
          <a:bodyPr/>
          <a:lstStyle/>
          <a:p>
            <a:pPr algn="l" eaLnBrk="1" hangingPunct="1"/>
            <a:r>
              <a:rPr lang="en-US" dirty="0" smtClean="0"/>
              <a:t>Bonnie Locke, Director</a:t>
            </a:r>
          </a:p>
        </p:txBody>
      </p:sp>
      <p:pic>
        <p:nvPicPr>
          <p:cNvPr id="6" name="Picture 5" descr="NLETS LOGO.png"/>
          <p:cNvPicPr>
            <a:picLocks noChangeAspect="1"/>
          </p:cNvPicPr>
          <p:nvPr/>
        </p:nvPicPr>
        <p:blipFill>
          <a:blip r:embed="rId4">
            <a:extLst>
              <a:ext uri="{28A0092B-C50C-407E-A947-70E740481C1C}"/>
            </a:extLst>
          </a:blip>
          <a:stretch>
            <a:fillRect/>
          </a:stretch>
        </p:blipFill>
        <p:spPr>
          <a:xfrm>
            <a:off x="304800" y="990600"/>
            <a:ext cx="2711496" cy="990600"/>
          </a:xfrm>
          <a:prstGeom prst="rect">
            <a:avLst/>
          </a:prstGeom>
          <a:effectLst>
            <a:glow rad="304800">
              <a:schemeClr val="tx1">
                <a:alpha val="23000"/>
              </a:schemeClr>
            </a:glo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b="1" dirty="0" smtClean="0"/>
              <a:t>Specific Data Sets</a:t>
            </a:r>
            <a:endParaRPr lang="en-US" b="1" dirty="0"/>
          </a:p>
        </p:txBody>
      </p:sp>
      <p:sp>
        <p:nvSpPr>
          <p:cNvPr id="3" name="Content Placeholder 2"/>
          <p:cNvSpPr>
            <a:spLocks noGrp="1"/>
          </p:cNvSpPr>
          <p:nvPr>
            <p:ph idx="1"/>
          </p:nvPr>
        </p:nvSpPr>
        <p:spPr>
          <a:xfrm>
            <a:off x="685800" y="1066800"/>
            <a:ext cx="8001000" cy="4648200"/>
          </a:xfrm>
        </p:spPr>
        <p:txBody>
          <a:bodyPr/>
          <a:lstStyle/>
          <a:p>
            <a:r>
              <a:rPr lang="en-US" sz="2800" dirty="0" smtClean="0">
                <a:cs typeface="Times New Roman" pitchFamily="18" charset="0"/>
              </a:rPr>
              <a:t>First: Tri-State AFIS (1998)</a:t>
            </a:r>
          </a:p>
          <a:p>
            <a:r>
              <a:rPr lang="en-US" sz="2800" dirty="0" err="1" smtClean="0">
                <a:cs typeface="Times New Roman" pitchFamily="18" charset="0"/>
              </a:rPr>
              <a:t>Gangnet</a:t>
            </a:r>
            <a:endParaRPr lang="en-US" sz="2800" dirty="0" smtClean="0">
              <a:cs typeface="Times New Roman" pitchFamily="18" charset="0"/>
            </a:endParaRPr>
          </a:p>
          <a:p>
            <a:r>
              <a:rPr lang="en-US" sz="2800" dirty="0" smtClean="0">
                <a:cs typeface="Times New Roman" pitchFamily="18" charset="0"/>
              </a:rPr>
              <a:t>WIN</a:t>
            </a:r>
          </a:p>
          <a:p>
            <a:r>
              <a:rPr lang="en-US" sz="2800" dirty="0" smtClean="0">
                <a:cs typeface="Times New Roman" pitchFamily="18" charset="0"/>
              </a:rPr>
              <a:t>Southern Shield</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b="1" dirty="0" smtClean="0"/>
              <a:t>North America Day -Overview</a:t>
            </a:r>
            <a:endParaRPr lang="en-US" b="1" dirty="0"/>
          </a:p>
        </p:txBody>
      </p:sp>
      <p:sp>
        <p:nvSpPr>
          <p:cNvPr id="3" name="Content Placeholder 2"/>
          <p:cNvSpPr>
            <a:spLocks noGrp="1"/>
          </p:cNvSpPr>
          <p:nvPr>
            <p:ph idx="1"/>
          </p:nvPr>
        </p:nvSpPr>
        <p:spPr>
          <a:xfrm>
            <a:off x="685800" y="1524000"/>
            <a:ext cx="7772400" cy="4114800"/>
          </a:xfrm>
        </p:spPr>
        <p:txBody>
          <a:bodyPr/>
          <a:lstStyle/>
          <a:p>
            <a:r>
              <a:rPr lang="en-US" sz="3000" dirty="0" smtClean="0"/>
              <a:t>At North America Day meeting in Mexico City in 2011, Canada, Mexico and the United States signed trilateral MOU formalizing the intent to carry out cooperative activities in information sharing, interoperability and exchange</a:t>
            </a:r>
          </a:p>
          <a:p>
            <a:endParaRPr lang="en-US" sz="1500" dirty="0" smtClean="0"/>
          </a:p>
          <a:p>
            <a:r>
              <a:rPr lang="en-US" sz="3000" dirty="0" smtClean="0"/>
              <a:t>Two pilot project areas identified: public safety and public health</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b="1" dirty="0" smtClean="0"/>
              <a:t>North America Day - Pilot</a:t>
            </a:r>
            <a:endParaRPr lang="en-US" b="1" dirty="0"/>
          </a:p>
        </p:txBody>
      </p:sp>
      <p:sp>
        <p:nvSpPr>
          <p:cNvPr id="3" name="Content Placeholder 2"/>
          <p:cNvSpPr>
            <a:spLocks noGrp="1"/>
          </p:cNvSpPr>
          <p:nvPr>
            <p:ph idx="1"/>
          </p:nvPr>
        </p:nvSpPr>
        <p:spPr>
          <a:xfrm>
            <a:off x="685800" y="1295400"/>
            <a:ext cx="7772400" cy="4114800"/>
          </a:xfrm>
        </p:spPr>
        <p:txBody>
          <a:bodyPr/>
          <a:lstStyle/>
          <a:p>
            <a:pPr>
              <a:buNone/>
            </a:pPr>
            <a:r>
              <a:rPr lang="en-US" sz="3000" dirty="0" smtClean="0"/>
              <a:t>   The purpose of the pilot is to demonstrate that information can be shared among the three countries in an effective and efficient manner, based on NIEM processes and framework, and that this process can be leveraged for future exchanges, rather than the current practice of point-to-point interfaces and one-off data exchanges.</a:t>
            </a:r>
            <a:endParaRPr lang="en-US" sz="3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b="1" dirty="0" smtClean="0"/>
              <a:t>North America Day – </a:t>
            </a:r>
            <a:br>
              <a:rPr lang="en-US" b="1" dirty="0" smtClean="0"/>
            </a:br>
            <a:r>
              <a:rPr lang="en-US" b="1" dirty="0" smtClean="0"/>
              <a:t>Public Safety Pilot</a:t>
            </a:r>
            <a:endParaRPr lang="en-US" b="1" dirty="0"/>
          </a:p>
        </p:txBody>
      </p:sp>
      <p:sp>
        <p:nvSpPr>
          <p:cNvPr id="3" name="Content Placeholder 2"/>
          <p:cNvSpPr>
            <a:spLocks noGrp="1"/>
          </p:cNvSpPr>
          <p:nvPr>
            <p:ph idx="1"/>
          </p:nvPr>
        </p:nvSpPr>
        <p:spPr>
          <a:xfrm>
            <a:off x="685800" y="1600200"/>
            <a:ext cx="7772400" cy="4114800"/>
          </a:xfrm>
        </p:spPr>
        <p:txBody>
          <a:bodyPr/>
          <a:lstStyle/>
          <a:p>
            <a:pPr>
              <a:buNone/>
            </a:pPr>
            <a:r>
              <a:rPr lang="en-US" sz="3000" dirty="0" smtClean="0"/>
              <a:t>   Under the newly signed international agreement between USA, Canada and Mexico, the sharing and tracking of </a:t>
            </a:r>
            <a:r>
              <a:rPr lang="en-US" sz="3000" b="1" dirty="0" smtClean="0"/>
              <a:t>stolen vehicle information </a:t>
            </a:r>
            <a:r>
              <a:rPr lang="en-US" sz="3000" dirty="0" smtClean="0"/>
              <a:t>for the official use by criminal justice officials from local, state, and federal governments in the U.S., Canada and Mexico will be greatly enhanced.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r>
              <a:rPr lang="en-US" b="1" dirty="0" smtClean="0"/>
              <a:t>Policing in the community</a:t>
            </a:r>
            <a:endParaRPr lang="en-US"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371600" y="1066800"/>
            <a:ext cx="6400800" cy="4677508"/>
          </a:xfrm>
        </p:spPr>
      </p:pic>
    </p:spTree>
    <p:extLst>
      <p:ext uri="{BB962C8B-B14F-4D97-AF65-F5344CB8AC3E}">
        <p14:creationId xmlns:p14="http://schemas.microsoft.com/office/powerpoint/2010/main" xmlns="" val="1205649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r>
              <a:rPr lang="en-US" b="1" dirty="0" smtClean="0"/>
              <a:t>Be on the lookout for 1940</a:t>
            </a:r>
            <a:endParaRPr lang="en-US" b="1" dirty="0"/>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90700" y="990600"/>
            <a:ext cx="5562600" cy="5452812"/>
          </a:xfrm>
          <a:prstGeom prst="rect">
            <a:avLst/>
          </a:prstGeom>
        </p:spPr>
      </p:pic>
    </p:spTree>
    <p:extLst>
      <p:ext uri="{BB962C8B-B14F-4D97-AF65-F5344CB8AC3E}">
        <p14:creationId xmlns:p14="http://schemas.microsoft.com/office/powerpoint/2010/main" xmlns="" val="23286434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772400" cy="1143000"/>
          </a:xfrm>
        </p:spPr>
        <p:txBody>
          <a:bodyPr/>
          <a:lstStyle/>
          <a:p>
            <a:r>
              <a:rPr lang="en-US" b="1" dirty="0" smtClean="0"/>
              <a:t>Next step share with others</a:t>
            </a:r>
            <a:endParaRPr lang="en-US" b="1" dirty="0"/>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95500" y="1524000"/>
            <a:ext cx="4953000" cy="3764280"/>
          </a:xfrm>
          <a:prstGeom prst="rect">
            <a:avLst/>
          </a:prstGeom>
        </p:spPr>
      </p:pic>
    </p:spTree>
    <p:extLst>
      <p:ext uri="{BB962C8B-B14F-4D97-AF65-F5344CB8AC3E}">
        <p14:creationId xmlns:p14="http://schemas.microsoft.com/office/powerpoint/2010/main" xmlns="" val="27752797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772400" cy="1143000"/>
          </a:xfrm>
        </p:spPr>
        <p:txBody>
          <a:bodyPr/>
          <a:lstStyle/>
          <a:p>
            <a:r>
              <a:rPr lang="en-US" b="1" dirty="0" smtClean="0"/>
              <a:t>Next step.. Queries and text on information- no images</a:t>
            </a:r>
            <a:endParaRPr lang="en-US" b="1"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47800" y="1524000"/>
            <a:ext cx="6248400" cy="4508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972272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772400" cy="1143000"/>
          </a:xfrm>
        </p:spPr>
        <p:txBody>
          <a:bodyPr>
            <a:noAutofit/>
          </a:bodyPr>
          <a:lstStyle/>
          <a:p>
            <a:pPr algn="ctr"/>
            <a:r>
              <a:rPr lang="en-US" sz="5400" b="1" dirty="0" smtClean="0"/>
              <a:t>Today</a:t>
            </a:r>
            <a:br>
              <a:rPr lang="en-US" sz="5400" b="1" dirty="0" smtClean="0"/>
            </a:br>
            <a:endParaRPr lang="en-US" sz="5400" b="1" dirty="0"/>
          </a:p>
        </p:txBody>
      </p:sp>
      <p:sp>
        <p:nvSpPr>
          <p:cNvPr id="3" name="TextBox 2"/>
          <p:cNvSpPr txBox="1"/>
          <p:nvPr/>
        </p:nvSpPr>
        <p:spPr>
          <a:xfrm>
            <a:off x="1066800" y="856357"/>
            <a:ext cx="7696200" cy="5324535"/>
          </a:xfrm>
          <a:prstGeom prst="rect">
            <a:avLst/>
          </a:prstGeom>
          <a:noFill/>
        </p:spPr>
        <p:txBody>
          <a:bodyPr wrap="square" rtlCol="0">
            <a:spAutoFit/>
          </a:bodyPr>
          <a:lstStyle/>
          <a:p>
            <a:pPr algn="ctr"/>
            <a:r>
              <a:rPr lang="en-US" sz="4400" dirty="0" smtClean="0"/>
              <a:t>Most agencies are still using radios to broadcast wanted people and missing children or sending out text information to mobile computers</a:t>
            </a:r>
          </a:p>
          <a:p>
            <a:pPr algn="ctr"/>
            <a:endParaRPr lang="en-US" sz="4400" dirty="0"/>
          </a:p>
          <a:p>
            <a:pPr algn="ctr"/>
            <a:endParaRPr lang="en-US" sz="3200" dirty="0"/>
          </a:p>
        </p:txBody>
      </p:sp>
    </p:spTree>
    <p:extLst>
      <p:ext uri="{BB962C8B-B14F-4D97-AF65-F5344CB8AC3E}">
        <p14:creationId xmlns:p14="http://schemas.microsoft.com/office/powerpoint/2010/main" xmlns="" val="19785997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28600"/>
            <a:ext cx="7772400" cy="1143000"/>
          </a:xfrm>
        </p:spPr>
        <p:txBody>
          <a:bodyPr/>
          <a:lstStyle/>
          <a:p>
            <a:r>
              <a:rPr lang="en-US" b="1" dirty="0" smtClean="0"/>
              <a:t>Interstate Image Exchange</a:t>
            </a:r>
            <a:endParaRPr lang="en-US" b="1" dirty="0"/>
          </a:p>
        </p:txBody>
      </p:sp>
      <p:pic>
        <p:nvPicPr>
          <p:cNvPr id="5" name="Picture 4" descr="MDT_003.jpg"/>
          <p:cNvPicPr>
            <a:picLocks noChangeAspect="1"/>
          </p:cNvPicPr>
          <p:nvPr/>
        </p:nvPicPr>
        <p:blipFill>
          <a:blip r:embed="rId3" cstate="print"/>
          <a:stretch>
            <a:fillRect/>
          </a:stretch>
        </p:blipFill>
        <p:spPr>
          <a:xfrm>
            <a:off x="2590800" y="1524000"/>
            <a:ext cx="3952875" cy="3952875"/>
          </a:xfrm>
          <a:prstGeom prst="rect">
            <a:avLst/>
          </a:prstGeom>
        </p:spPr>
      </p:pic>
      <p:pic>
        <p:nvPicPr>
          <p:cNvPr id="6" name="Picture 5" descr="clip_image002_000.jpg"/>
          <p:cNvPicPr>
            <a:picLocks noChangeAspect="1"/>
          </p:cNvPicPr>
          <p:nvPr/>
        </p:nvPicPr>
        <p:blipFill>
          <a:blip r:embed="rId4" cstate="print"/>
          <a:stretch>
            <a:fillRect/>
          </a:stretch>
        </p:blipFill>
        <p:spPr>
          <a:xfrm>
            <a:off x="6934200" y="3581400"/>
            <a:ext cx="1358900" cy="1612900"/>
          </a:xfrm>
          <a:prstGeom prst="rect">
            <a:avLst/>
          </a:prstGeom>
        </p:spPr>
      </p:pic>
      <p:pic>
        <p:nvPicPr>
          <p:cNvPr id="7" name="Picture 6" descr="MDT.jpg"/>
          <p:cNvPicPr>
            <a:picLocks noChangeAspect="1"/>
          </p:cNvPicPr>
          <p:nvPr/>
        </p:nvPicPr>
        <p:blipFill>
          <a:blip r:embed="rId5" cstate="print"/>
          <a:stretch>
            <a:fillRect/>
          </a:stretch>
        </p:blipFill>
        <p:spPr>
          <a:xfrm>
            <a:off x="457200" y="4572000"/>
            <a:ext cx="2581275" cy="17716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r>
              <a:rPr lang="en-US" b="1" dirty="0" smtClean="0"/>
              <a:t>Mission &amp; Vision</a:t>
            </a:r>
            <a:endParaRPr lang="en-US" b="1" dirty="0"/>
          </a:p>
        </p:txBody>
      </p:sp>
      <p:sp>
        <p:nvSpPr>
          <p:cNvPr id="5" name="Text Placeholder 2"/>
          <p:cNvSpPr txBox="1">
            <a:spLocks/>
          </p:cNvSpPr>
          <p:nvPr/>
        </p:nvSpPr>
        <p:spPr>
          <a:xfrm>
            <a:off x="838200" y="1219200"/>
            <a:ext cx="3735388" cy="639762"/>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800" b="1" i="0" u="none" strike="noStrike" kern="1200" cap="none" spc="0" normalizeH="0" baseline="0" noProof="0" dirty="0" smtClean="0">
                <a:ln>
                  <a:noFill/>
                </a:ln>
                <a:solidFill>
                  <a:schemeClr val="tx1"/>
                </a:solidFill>
                <a:effectLst/>
                <a:uLnTx/>
                <a:uFillTx/>
                <a:latin typeface="+mn-lt"/>
                <a:cs typeface="Times New Roman" pitchFamily="18" charset="0"/>
              </a:rPr>
              <a:t>Mission</a:t>
            </a:r>
            <a:endParaRPr kumimoji="0" lang="en-US" sz="2800" b="1" i="0" u="none" strike="noStrike" kern="1200" cap="none" spc="0" normalizeH="0" baseline="0" noProof="0" dirty="0">
              <a:ln>
                <a:noFill/>
              </a:ln>
              <a:solidFill>
                <a:schemeClr val="tx1"/>
              </a:solidFill>
              <a:effectLst/>
              <a:uLnTx/>
              <a:uFillTx/>
              <a:latin typeface="+mn-lt"/>
              <a:cs typeface="Times New Roman" pitchFamily="18" charset="0"/>
            </a:endParaRPr>
          </a:p>
        </p:txBody>
      </p:sp>
      <p:sp>
        <p:nvSpPr>
          <p:cNvPr id="6" name="Text Placeholder 3"/>
          <p:cNvSpPr txBox="1">
            <a:spLocks/>
          </p:cNvSpPr>
          <p:nvPr/>
        </p:nvSpPr>
        <p:spPr>
          <a:xfrm>
            <a:off x="4724400" y="1219200"/>
            <a:ext cx="3581400" cy="639762"/>
          </a:xfrm>
          <a:prstGeom prst="rect">
            <a:avLst/>
          </a:prstGeom>
        </p:spPr>
        <p:txBody>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800" b="1" i="0" u="none" strike="noStrike" kern="1200" cap="none" spc="0" normalizeH="0" baseline="0" noProof="0" dirty="0" smtClean="0">
                <a:ln>
                  <a:noFill/>
                </a:ln>
                <a:solidFill>
                  <a:schemeClr val="tx1"/>
                </a:solidFill>
                <a:effectLst/>
                <a:uLnTx/>
                <a:uFillTx/>
                <a:latin typeface="+mn-lt"/>
                <a:cs typeface="Times New Roman" pitchFamily="18" charset="0"/>
              </a:rPr>
              <a:t>Vision</a:t>
            </a:r>
            <a:endParaRPr kumimoji="0" lang="en-US" sz="2800" b="1" i="0" u="none" strike="noStrike" kern="1200" cap="none" spc="0" normalizeH="0" baseline="0" noProof="0" dirty="0">
              <a:ln>
                <a:noFill/>
              </a:ln>
              <a:solidFill>
                <a:schemeClr val="tx1"/>
              </a:solidFill>
              <a:effectLst/>
              <a:uLnTx/>
              <a:uFillTx/>
              <a:latin typeface="+mn-lt"/>
              <a:cs typeface="Times New Roman" pitchFamily="18" charset="0"/>
            </a:endParaRPr>
          </a:p>
        </p:txBody>
      </p:sp>
      <p:sp>
        <p:nvSpPr>
          <p:cNvPr id="7" name="Content Placeholder 4"/>
          <p:cNvSpPr txBox="1">
            <a:spLocks/>
          </p:cNvSpPr>
          <p:nvPr/>
        </p:nvSpPr>
        <p:spPr bwMode="auto">
          <a:xfrm>
            <a:off x="838200" y="1858962"/>
            <a:ext cx="3735388" cy="39512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62500" lnSpcReduction="20000"/>
          </a:bodyPr>
          <a:lstStyle/>
          <a:p>
            <a:pPr marL="0" marR="0" lvl="0" indent="0" algn="ctr" defTabSz="914400" rtl="0" eaLnBrk="0" fontAlgn="base" latinLnBrk="0" hangingPunct="0">
              <a:lnSpc>
                <a:spcPct val="160000"/>
              </a:lnSpc>
              <a:spcBef>
                <a:spcPct val="20000"/>
              </a:spcBef>
              <a:spcAft>
                <a:spcPct val="0"/>
              </a:spcAft>
              <a:buClrTx/>
              <a:buSzTx/>
              <a:buFontTx/>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Times New Roman" pitchFamily="18" charset="0"/>
              </a:rPr>
              <a:t>To provide, within a secure environment, an international justice telecommunications capability and information services that will benefit to the highest degree, the safety, the security, and the preservation of human life and the protection of property.</a:t>
            </a:r>
            <a:endParaRPr kumimoji="0" lang="en-US" sz="3200" b="0" i="0" u="none" strike="noStrike" kern="0" cap="none" spc="0" normalizeH="0" baseline="0" noProof="0" dirty="0">
              <a:ln>
                <a:noFill/>
              </a:ln>
              <a:solidFill>
                <a:schemeClr val="tx1"/>
              </a:solidFill>
              <a:effectLst/>
              <a:uLnTx/>
              <a:uFillTx/>
              <a:latin typeface="+mn-lt"/>
              <a:ea typeface="+mn-ea"/>
              <a:cs typeface="Times New Roman" pitchFamily="18" charset="0"/>
            </a:endParaRPr>
          </a:p>
        </p:txBody>
      </p:sp>
      <p:sp>
        <p:nvSpPr>
          <p:cNvPr id="8" name="Content Placeholder 5"/>
          <p:cNvSpPr txBox="1">
            <a:spLocks/>
          </p:cNvSpPr>
          <p:nvPr/>
        </p:nvSpPr>
        <p:spPr bwMode="auto">
          <a:xfrm>
            <a:off x="4724400" y="1858962"/>
            <a:ext cx="3581400" cy="39512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0" marR="0" lvl="0" indent="0" algn="ctr" defTabSz="914400" rtl="0" eaLnBrk="0" fontAlgn="base" latinLnBrk="0" hangingPunct="0">
              <a:lnSpc>
                <a:spcPct val="150000"/>
              </a:lnSpc>
              <a:spcBef>
                <a:spcPct val="20000"/>
              </a:spcBef>
              <a:spcAft>
                <a:spcPct val="0"/>
              </a:spcAft>
              <a:buClrTx/>
              <a:buSzTx/>
              <a:buFontTx/>
              <a:buNone/>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Times New Roman" pitchFamily="18" charset="0"/>
              </a:rPr>
              <a:t>To continue to be the premier provider of the network, system, and services that will support and encourage a totally standardized, integrated, international justice system.</a:t>
            </a:r>
            <a:endParaRPr kumimoji="0" lang="en-US" sz="2000" b="0" i="0" u="none" strike="noStrike" kern="0" cap="none" spc="0" normalizeH="0" baseline="0" noProof="0" dirty="0">
              <a:ln>
                <a:noFill/>
              </a:ln>
              <a:solidFill>
                <a:schemeClr val="tx1"/>
              </a:solidFill>
              <a:effectLst/>
              <a:uLnTx/>
              <a:uFillTx/>
              <a:latin typeface="+mn-lt"/>
              <a:ea typeface="+mn-ea"/>
              <a:cs typeface="Times New Roman"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ISP-NCIEN_Active_9-2012.png"/>
          <p:cNvPicPr>
            <a:picLocks noGrp="1" noChangeAspect="1"/>
          </p:cNvPicPr>
          <p:nvPr>
            <p:ph idx="1"/>
          </p:nvPr>
        </p:nvPicPr>
        <p:blipFill>
          <a:blip r:embed="rId2"/>
          <a:srcRect t="9722" b="8333"/>
          <a:stretch>
            <a:fillRect/>
          </a:stretch>
        </p:blipFill>
        <p:spPr>
          <a:xfrm>
            <a:off x="152400" y="-64543"/>
            <a:ext cx="8839200" cy="6987087"/>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152400"/>
            <a:ext cx="7772400" cy="1143000"/>
          </a:xfrm>
        </p:spPr>
        <p:txBody>
          <a:bodyPr/>
          <a:lstStyle/>
          <a:p>
            <a:r>
              <a:rPr lang="en-US" b="1" dirty="0" smtClean="0"/>
              <a:t>Project Sponsors</a:t>
            </a:r>
            <a:endParaRPr lang="en-US" b="1" dirty="0"/>
          </a:p>
        </p:txBody>
      </p:sp>
      <p:sp>
        <p:nvSpPr>
          <p:cNvPr id="34819" name="Content Placeholder 7"/>
          <p:cNvSpPr>
            <a:spLocks noGrp="1"/>
          </p:cNvSpPr>
          <p:nvPr>
            <p:ph sz="half" idx="1"/>
          </p:nvPr>
        </p:nvSpPr>
        <p:spPr>
          <a:xfrm>
            <a:off x="685800" y="1524000"/>
            <a:ext cx="3810000" cy="4114800"/>
          </a:xfrm>
        </p:spPr>
        <p:txBody>
          <a:bodyPr/>
          <a:lstStyle/>
          <a:p>
            <a:r>
              <a:rPr lang="en-US" smtClean="0"/>
              <a:t>Department of Homeland Security</a:t>
            </a:r>
          </a:p>
          <a:p>
            <a:pPr lvl="1"/>
            <a:r>
              <a:rPr lang="en-US" smtClean="0"/>
              <a:t>Science &amp; Technology Directorate</a:t>
            </a:r>
          </a:p>
        </p:txBody>
      </p:sp>
      <p:sp>
        <p:nvSpPr>
          <p:cNvPr id="34820" name="Content Placeholder 8"/>
          <p:cNvSpPr>
            <a:spLocks noGrp="1"/>
          </p:cNvSpPr>
          <p:nvPr>
            <p:ph sz="half" idx="2"/>
          </p:nvPr>
        </p:nvSpPr>
        <p:spPr>
          <a:xfrm>
            <a:off x="4648200" y="1524000"/>
            <a:ext cx="3810000" cy="4114800"/>
          </a:xfrm>
        </p:spPr>
        <p:txBody>
          <a:bodyPr/>
          <a:lstStyle/>
          <a:p>
            <a:r>
              <a:rPr lang="en-US" smtClean="0"/>
              <a:t>National Institute of Justice</a:t>
            </a:r>
          </a:p>
          <a:p>
            <a:pPr lvl="1"/>
            <a:r>
              <a:rPr lang="en-US" smtClean="0"/>
              <a:t>Information Led Policing</a:t>
            </a:r>
          </a:p>
        </p:txBody>
      </p:sp>
      <p:pic>
        <p:nvPicPr>
          <p:cNvPr id="10" name="Picture 9" descr="Picture4.jpg"/>
          <p:cNvPicPr>
            <a:picLocks noChangeAspect="1"/>
          </p:cNvPicPr>
          <p:nvPr/>
        </p:nvPicPr>
        <p:blipFill>
          <a:blip r:embed="rId2" cstate="print"/>
          <a:srcRect l="1852" t="5556" r="3704" b="11111"/>
          <a:stretch>
            <a:fillRect/>
          </a:stretch>
        </p:blipFill>
        <p:spPr>
          <a:xfrm>
            <a:off x="533400" y="4267200"/>
            <a:ext cx="3886200" cy="1143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descr="Picture5.png"/>
          <p:cNvPicPr>
            <a:picLocks noChangeAspect="1"/>
          </p:cNvPicPr>
          <p:nvPr/>
        </p:nvPicPr>
        <p:blipFill>
          <a:blip r:embed="rId3" cstate="print"/>
          <a:srcRect l="3078" t="3330" r="6206" b="6663"/>
          <a:stretch>
            <a:fillRect/>
          </a:stretch>
        </p:blipFill>
        <p:spPr>
          <a:xfrm>
            <a:off x="5562600" y="3352800"/>
            <a:ext cx="2209800" cy="2057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b="1" dirty="0" smtClean="0"/>
              <a:t>North Carolina Screen</a:t>
            </a:r>
            <a:endParaRPr lang="en-US" b="1" dirty="0"/>
          </a:p>
        </p:txBody>
      </p:sp>
      <p:pic>
        <p:nvPicPr>
          <p:cNvPr id="15363" name="Picture 2"/>
          <p:cNvPicPr>
            <a:picLocks noChangeAspect="1" noChangeArrowheads="1"/>
          </p:cNvPicPr>
          <p:nvPr/>
        </p:nvPicPr>
        <p:blipFill>
          <a:blip r:embed="rId2" cstate="print"/>
          <a:srcRect/>
          <a:stretch>
            <a:fillRect/>
          </a:stretch>
        </p:blipFill>
        <p:spPr bwMode="auto">
          <a:xfrm>
            <a:off x="1054100" y="1295400"/>
            <a:ext cx="7035800" cy="47736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9" descr="2010 CTA with george slides_Page_0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lstStyle/>
          <a:p>
            <a:r>
              <a:rPr lang="en-US" sz="4200" b="1" dirty="0" smtClean="0"/>
              <a:t>Targeted Interstate Photo Sharing</a:t>
            </a:r>
            <a:endParaRPr lang="en-US" sz="4200" b="1" dirty="0"/>
          </a:p>
        </p:txBody>
      </p:sp>
      <p:sp>
        <p:nvSpPr>
          <p:cNvPr id="5" name="Rectangle 4"/>
          <p:cNvSpPr>
            <a:spLocks noChangeArrowheads="1"/>
          </p:cNvSpPr>
          <p:nvPr/>
        </p:nvSpPr>
        <p:spPr bwMode="auto">
          <a:xfrm>
            <a:off x="2286000" y="3105150"/>
            <a:ext cx="4572000" cy="647700"/>
          </a:xfrm>
          <a:prstGeom prst="rect">
            <a:avLst/>
          </a:prstGeom>
          <a:noFill/>
          <a:ln w="9525">
            <a:noFill/>
            <a:miter lim="800000"/>
            <a:headEnd/>
            <a:tailEnd/>
          </a:ln>
        </p:spPr>
        <p:txBody>
          <a:bodyPr>
            <a:spAutoFit/>
          </a:bodyPr>
          <a:lstStyle/>
          <a:p>
            <a:r>
              <a:rPr lang="en-US" dirty="0">
                <a:latin typeface="Century Gothic" pitchFamily="34" charset="0"/>
              </a:rPr>
              <a:t/>
            </a:r>
            <a:br>
              <a:rPr lang="en-US" dirty="0">
                <a:latin typeface="Century Gothic" pitchFamily="34" charset="0"/>
              </a:rPr>
            </a:br>
            <a:endParaRPr lang="en-US" dirty="0">
              <a:latin typeface="Century Gothic" pitchFamily="34" charset="0"/>
            </a:endParaRPr>
          </a:p>
        </p:txBody>
      </p:sp>
      <p:sp>
        <p:nvSpPr>
          <p:cNvPr id="6" name="Content Placeholder 7"/>
          <p:cNvSpPr>
            <a:spLocks noGrp="1"/>
          </p:cNvSpPr>
          <p:nvPr>
            <p:ph idx="1"/>
          </p:nvPr>
        </p:nvSpPr>
        <p:spPr>
          <a:xfrm>
            <a:off x="609600" y="2133600"/>
            <a:ext cx="7620000" cy="3840163"/>
          </a:xfrm>
        </p:spPr>
        <p:txBody>
          <a:bodyPr>
            <a:normAutofit lnSpcReduction="10000"/>
          </a:bodyPr>
          <a:lstStyle/>
          <a:p>
            <a:pPr algn="ctr">
              <a:buNone/>
            </a:pPr>
            <a:r>
              <a:rPr lang="en-US" sz="4800" b="1" i="1" dirty="0" smtClean="0"/>
              <a:t>“A picture is worth a thousand words”</a:t>
            </a:r>
          </a:p>
          <a:p>
            <a:pPr algn="ctr">
              <a:buNone/>
            </a:pPr>
            <a:r>
              <a:rPr lang="en-US" sz="13800" dirty="0" smtClean="0">
                <a:solidFill>
                  <a:srgbClr val="2AA907"/>
                </a:solidFill>
                <a:effectLst>
                  <a:outerShdw blurRad="38100" dist="38100" dir="2700000" algn="tl">
                    <a:srgbClr val="000000">
                      <a:alpha val="43137"/>
                    </a:srgbClr>
                  </a:outerShdw>
                </a:effectLst>
                <a:latin typeface="Impact" pitchFamily="34" charset="0"/>
              </a:rPr>
              <a:t>TIPS</a:t>
            </a:r>
            <a:endParaRPr lang="en-US" sz="13800" dirty="0">
              <a:solidFill>
                <a:srgbClr val="2AA907"/>
              </a:solidFill>
              <a:effectLst>
                <a:outerShdw blurRad="38100" dist="38100" dir="2700000" algn="tl">
                  <a:srgbClr val="000000">
                    <a:alpha val="43137"/>
                  </a:srgbClr>
                </a:outerShdw>
              </a:effectLst>
            </a:endParaRPr>
          </a:p>
        </p:txBody>
      </p:sp>
      <p:pic>
        <p:nvPicPr>
          <p:cNvPr id="7" name="Picture 6" descr="Symbols-Tips-icon.png"/>
          <p:cNvPicPr>
            <a:picLocks noChangeAspect="1"/>
          </p:cNvPicPr>
          <p:nvPr/>
        </p:nvPicPr>
        <p:blipFill>
          <a:blip r:embed="rId2" cstate="print"/>
          <a:stretch>
            <a:fillRect/>
          </a:stretch>
        </p:blipFill>
        <p:spPr>
          <a:xfrm>
            <a:off x="6172200" y="3200400"/>
            <a:ext cx="2438400" cy="2438400"/>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
          <p:cNvGrpSpPr/>
          <p:nvPr/>
        </p:nvGrpSpPr>
        <p:grpSpPr>
          <a:xfrm>
            <a:off x="304800" y="1295400"/>
            <a:ext cx="8534400" cy="5334000"/>
            <a:chOff x="304800" y="1371600"/>
            <a:chExt cx="8534400" cy="5334000"/>
          </a:xfrm>
        </p:grpSpPr>
        <p:pic>
          <p:nvPicPr>
            <p:cNvPr id="5" name="Picture 2" descr="C:\Users\gake\AppData\Local\Microsoft\Windows\Temporary Internet Files\Content.Outlook\VX9JWMKI\Bolo.jpg"/>
            <p:cNvPicPr>
              <a:picLocks noChangeAspect="1" noChangeArrowheads="1"/>
            </p:cNvPicPr>
            <p:nvPr/>
          </p:nvPicPr>
          <p:blipFill>
            <a:blip r:embed="rId2" cstate="print"/>
            <a:srcRect/>
            <a:stretch>
              <a:fillRect/>
            </a:stretch>
          </p:blipFill>
          <p:spPr bwMode="auto">
            <a:xfrm>
              <a:off x="304800" y="1371600"/>
              <a:ext cx="8534400" cy="5334000"/>
            </a:xfrm>
            <a:prstGeom prst="rect">
              <a:avLst/>
            </a:prstGeom>
            <a:noFill/>
            <a:ln w="9525">
              <a:noFill/>
              <a:miter lim="800000"/>
              <a:headEnd/>
              <a:tailEnd/>
            </a:ln>
          </p:spPr>
        </p:pic>
        <p:sp>
          <p:nvSpPr>
            <p:cNvPr id="6" name="Rectangle 5"/>
            <p:cNvSpPr/>
            <p:nvPr/>
          </p:nvSpPr>
          <p:spPr bwMode="auto">
            <a:xfrm>
              <a:off x="3200400" y="1524000"/>
              <a:ext cx="838200" cy="3810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ＭＳ Ｐゴシック" charset="0"/>
              </a:endParaRPr>
            </a:p>
          </p:txBody>
        </p:sp>
        <p:sp>
          <p:nvSpPr>
            <p:cNvPr id="7" name="Rectangle 6"/>
            <p:cNvSpPr/>
            <p:nvPr/>
          </p:nvSpPr>
          <p:spPr bwMode="auto">
            <a:xfrm>
              <a:off x="6553200" y="1600200"/>
              <a:ext cx="838200" cy="3810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ＭＳ Ｐゴシック" charset="0"/>
              </a:endParaRPr>
            </a:p>
          </p:txBody>
        </p:sp>
      </p:grpSp>
      <p:sp>
        <p:nvSpPr>
          <p:cNvPr id="2" name="Title 1"/>
          <p:cNvSpPr>
            <a:spLocks noGrp="1"/>
          </p:cNvSpPr>
          <p:nvPr>
            <p:ph type="title"/>
          </p:nvPr>
        </p:nvSpPr>
        <p:spPr>
          <a:xfrm>
            <a:off x="685800" y="152400"/>
            <a:ext cx="7772400" cy="1143000"/>
          </a:xfrm>
        </p:spPr>
        <p:txBody>
          <a:bodyPr>
            <a:normAutofit fontScale="90000"/>
          </a:bodyPr>
          <a:lstStyle/>
          <a:p>
            <a:r>
              <a:rPr lang="en-US" sz="4200" b="1" dirty="0" smtClean="0"/>
              <a:t>Current BOLO Screen </a:t>
            </a:r>
            <a:br>
              <a:rPr lang="en-US" sz="4200" b="1" dirty="0" smtClean="0"/>
            </a:br>
            <a:r>
              <a:rPr lang="en-US" sz="3600" b="1" dirty="0" smtClean="0"/>
              <a:t>without an Image</a:t>
            </a:r>
            <a:endParaRPr lang="en-US" sz="3600" b="1"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gake\AppData\Local\Microsoft\Windows\Temporary Internet Files\Content.Outlook\VX9JWMKI\Bolo.jpg"/>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a:ln w="9525">
            <a:noFill/>
            <a:miter lim="800000"/>
            <a:headEnd/>
            <a:tailEnd/>
          </a:ln>
        </p:spPr>
      </p:pic>
      <p:sp>
        <p:nvSpPr>
          <p:cNvPr id="5" name="Title 4"/>
          <p:cNvSpPr>
            <a:spLocks noGrp="1"/>
          </p:cNvSpPr>
          <p:nvPr>
            <p:ph type="title"/>
          </p:nvPr>
        </p:nvSpPr>
        <p:spPr>
          <a:xfrm>
            <a:off x="152400" y="0"/>
            <a:ext cx="8991600" cy="1398587"/>
          </a:xfrm>
        </p:spPr>
        <p:txBody>
          <a:bodyPr/>
          <a:lstStyle/>
          <a:p>
            <a:r>
              <a:rPr lang="en-US" dirty="0" smtClean="0"/>
              <a:t>Current BOLO screen w/o images</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228600"/>
            <a:ext cx="8839200" cy="662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48400" y="4191000"/>
            <a:ext cx="1676400" cy="1255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248400" y="5715000"/>
            <a:ext cx="1905000" cy="981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5562600" y="685800"/>
            <a:ext cx="3416320" cy="646331"/>
          </a:xfrm>
          <a:prstGeom prst="rect">
            <a:avLst/>
          </a:prstGeom>
          <a:noFill/>
        </p:spPr>
        <p:txBody>
          <a:bodyPr wrap="none" rtlCol="0">
            <a:spAutoFit/>
          </a:bodyPr>
          <a:lstStyle/>
          <a:p>
            <a:r>
              <a:rPr lang="en-US" sz="3600" b="1" dirty="0" smtClean="0">
                <a:solidFill>
                  <a:schemeClr val="bg2"/>
                </a:solidFill>
              </a:rPr>
              <a:t>Bolo with TIPS</a:t>
            </a:r>
            <a:endParaRPr lang="en-US" sz="3600" b="1" dirty="0">
              <a:solidFill>
                <a:schemeClr val="bg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
            <a:ext cx="8229600" cy="990600"/>
          </a:xfrm>
        </p:spPr>
        <p:txBody>
          <a:bodyPr/>
          <a:lstStyle/>
          <a:p>
            <a:r>
              <a:rPr lang="en-US" b="1" dirty="0" smtClean="0"/>
              <a:t>Warnings</a:t>
            </a:r>
            <a:endParaRPr lang="en-US" b="1" dirty="0"/>
          </a:p>
        </p:txBody>
      </p:sp>
      <p:pic>
        <p:nvPicPr>
          <p:cNvPr id="20483" name="Picture 2"/>
          <p:cNvPicPr>
            <a:picLocks noChangeAspect="1" noChangeArrowheads="1"/>
          </p:cNvPicPr>
          <p:nvPr/>
        </p:nvPicPr>
        <p:blipFill>
          <a:blip r:embed="rId3" cstate="print"/>
          <a:srcRect l="23438" t="17026" r="19827" b="40303"/>
          <a:stretch>
            <a:fillRect/>
          </a:stretch>
        </p:blipFill>
        <p:spPr bwMode="auto">
          <a:xfrm>
            <a:off x="609600" y="1066800"/>
            <a:ext cx="7467600" cy="5502442"/>
          </a:xfrm>
          <a:prstGeom prst="rect">
            <a:avLst/>
          </a:prstGeom>
          <a:noFill/>
          <a:ln w="9525">
            <a:noFill/>
            <a:miter lim="800000"/>
            <a:headEnd/>
            <a:tailEnd/>
          </a:ln>
        </p:spPr>
      </p:pic>
      <p:pic>
        <p:nvPicPr>
          <p:cNvPr id="20484" name="Picture 3"/>
          <p:cNvPicPr>
            <a:picLocks noChangeAspect="1" noChangeArrowheads="1"/>
          </p:cNvPicPr>
          <p:nvPr/>
        </p:nvPicPr>
        <p:blipFill>
          <a:blip r:embed="rId4" cstate="print"/>
          <a:srcRect l="31897" t="24048" r="26886" b="46426"/>
          <a:stretch>
            <a:fillRect/>
          </a:stretch>
        </p:blipFill>
        <p:spPr bwMode="auto">
          <a:xfrm>
            <a:off x="6248400" y="2895600"/>
            <a:ext cx="2452286" cy="1447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fontScale="90000"/>
          </a:bodyPr>
          <a:lstStyle/>
          <a:p>
            <a:r>
              <a:rPr lang="en-US" smtClean="0"/>
              <a:t/>
            </a:r>
            <a:br>
              <a:rPr lang="en-US" smtClean="0"/>
            </a:br>
            <a:r>
              <a:rPr lang="en-US" smtClean="0"/>
              <a:t/>
            </a:r>
            <a:br>
              <a:rPr lang="en-US" smtClean="0"/>
            </a:br>
            <a:endParaRPr lang="en-US" dirty="0" smtClean="0"/>
          </a:p>
        </p:txBody>
      </p:sp>
      <p:pic>
        <p:nvPicPr>
          <p:cNvPr id="21507" name="Picture 3"/>
          <p:cNvPicPr>
            <a:picLocks noChangeAspect="1" noChangeArrowheads="1"/>
          </p:cNvPicPr>
          <p:nvPr/>
        </p:nvPicPr>
        <p:blipFill>
          <a:blip r:embed="rId2" cstate="print"/>
          <a:srcRect l="44063" t="75000" r="39375" b="7500"/>
          <a:stretch>
            <a:fillRect/>
          </a:stretch>
        </p:blipFill>
        <p:spPr bwMode="auto">
          <a:xfrm>
            <a:off x="6248400" y="2438400"/>
            <a:ext cx="2125328" cy="1658184"/>
          </a:xfrm>
          <a:prstGeom prst="rect">
            <a:avLst/>
          </a:prstGeom>
          <a:noFill/>
          <a:ln w="9525">
            <a:noFill/>
            <a:miter lim="800000"/>
            <a:headEnd/>
            <a:tailEnd/>
          </a:ln>
        </p:spPr>
      </p:pic>
      <p:sp>
        <p:nvSpPr>
          <p:cNvPr id="21508" name="Rectangle 6"/>
          <p:cNvSpPr>
            <a:spLocks noChangeArrowheads="1"/>
          </p:cNvSpPr>
          <p:nvPr/>
        </p:nvSpPr>
        <p:spPr bwMode="auto">
          <a:xfrm>
            <a:off x="381000" y="1295400"/>
            <a:ext cx="8001000" cy="1569660"/>
          </a:xfrm>
          <a:prstGeom prst="rect">
            <a:avLst/>
          </a:prstGeom>
          <a:noFill/>
          <a:ln w="9525">
            <a:noFill/>
            <a:miter lim="800000"/>
            <a:headEnd/>
            <a:tailEnd/>
          </a:ln>
        </p:spPr>
        <p:txBody>
          <a:bodyPr wrap="square">
            <a:spAutoFit/>
          </a:bodyPr>
          <a:lstStyle/>
          <a:p>
            <a:pPr algn="ctr"/>
            <a:r>
              <a:rPr lang="en-US" sz="3200" b="1" dirty="0" smtClean="0"/>
              <a:t>“It </a:t>
            </a:r>
            <a:r>
              <a:rPr lang="en-US" sz="3200" b="1" dirty="0"/>
              <a:t>Literally Exploded in His </a:t>
            </a:r>
            <a:r>
              <a:rPr lang="en-US" sz="3200" b="1" dirty="0" smtClean="0"/>
              <a:t>Hands”: </a:t>
            </a:r>
          </a:p>
          <a:p>
            <a:pPr algn="ctr"/>
            <a:r>
              <a:rPr lang="en-US" sz="3200" b="1" dirty="0" smtClean="0"/>
              <a:t>ATF </a:t>
            </a:r>
            <a:r>
              <a:rPr lang="en-US" sz="3200" b="1" dirty="0"/>
              <a:t>Offering $10K in Phoenix ‘Flashlight Bomber’ Case</a:t>
            </a:r>
            <a:endParaRPr lang="en-US" sz="2400" b="1" dirty="0"/>
          </a:p>
        </p:txBody>
      </p:sp>
      <p:sp>
        <p:nvSpPr>
          <p:cNvPr id="21509" name="TextBox 7"/>
          <p:cNvSpPr txBox="1">
            <a:spLocks noChangeArrowheads="1"/>
          </p:cNvSpPr>
          <p:nvPr/>
        </p:nvSpPr>
        <p:spPr bwMode="auto">
          <a:xfrm>
            <a:off x="457200" y="3886200"/>
            <a:ext cx="8382000" cy="1569660"/>
          </a:xfrm>
          <a:prstGeom prst="rect">
            <a:avLst/>
          </a:prstGeom>
          <a:noFill/>
          <a:ln w="9525">
            <a:noFill/>
            <a:miter lim="800000"/>
            <a:headEnd/>
            <a:tailEnd/>
          </a:ln>
        </p:spPr>
        <p:txBody>
          <a:bodyPr wrap="square">
            <a:spAutoFit/>
          </a:bodyPr>
          <a:lstStyle/>
          <a:p>
            <a:r>
              <a:rPr lang="en-US" sz="3200" dirty="0"/>
              <a:t>Detailed information can be shared with law enforcement in a secure manner using </a:t>
            </a:r>
            <a:r>
              <a:rPr lang="en-US" sz="3200" dirty="0" smtClean="0"/>
              <a:t>the Nlets </a:t>
            </a:r>
            <a:r>
              <a:rPr lang="en-US" sz="3200" dirty="0"/>
              <a:t>network. Images, diagrams, and text information</a:t>
            </a:r>
          </a:p>
        </p:txBody>
      </p:sp>
      <p:sp>
        <p:nvSpPr>
          <p:cNvPr id="7" name="Title 4"/>
          <p:cNvSpPr txBox="1">
            <a:spLocks/>
          </p:cNvSpPr>
          <p:nvPr/>
        </p:nvSpPr>
        <p:spPr>
          <a:xfrm>
            <a:off x="152400" y="152400"/>
            <a:ext cx="8839200" cy="9906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200" b="1" i="0" u="none" strike="noStrike" kern="1200" cap="none" spc="0" normalizeH="0" baseline="0" noProof="0" dirty="0" smtClean="0">
                <a:ln>
                  <a:noFill/>
                </a:ln>
                <a:uLnTx/>
                <a:uFillTx/>
                <a:latin typeface="+mj-lt"/>
                <a:ea typeface="+mj-ea"/>
                <a:cs typeface="+mj-cs"/>
              </a:rPr>
              <a:t>Warnings</a:t>
            </a:r>
            <a:endParaRPr kumimoji="0" lang="en-US" sz="4200" b="1" i="0" u="none" strike="noStrike" kern="1200" cap="none" spc="0" normalizeH="0" baseline="0" noProof="0" dirty="0">
              <a:ln>
                <a:noFill/>
              </a:ln>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b="1" dirty="0" smtClean="0"/>
              <a:t>About Nlets</a:t>
            </a:r>
            <a:endParaRPr lang="en-US" b="1" dirty="0"/>
          </a:p>
        </p:txBody>
      </p:sp>
      <p:graphicFrame>
        <p:nvGraphicFramePr>
          <p:cNvPr id="5" name="Diagram 4"/>
          <p:cNvGraphicFramePr/>
          <p:nvPr/>
        </p:nvGraphicFramePr>
        <p:xfrm>
          <a:off x="2514600" y="717176"/>
          <a:ext cx="6477000" cy="5423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3962400" y="3101788"/>
            <a:ext cx="3733800" cy="707886"/>
          </a:xfrm>
          <a:prstGeom prst="rect">
            <a:avLst/>
          </a:prstGeom>
          <a:noFill/>
        </p:spPr>
        <p:txBody>
          <a:bodyPr wrap="square" lIns="91440" tIns="45720" rIns="91440" bIns="45720">
            <a:spAutoFit/>
          </a:bodyPr>
          <a:lstStyle/>
          <a:p>
            <a:pPr algn="ctr"/>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rPr>
              <a:t>HOW IT WORKS</a:t>
            </a:r>
            <a:endParaRPr lang="en-US"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endParaRPr>
          </a:p>
        </p:txBody>
      </p:sp>
      <p:sp>
        <p:nvSpPr>
          <p:cNvPr id="8" name="TextBox 7"/>
          <p:cNvSpPr txBox="1"/>
          <p:nvPr/>
        </p:nvSpPr>
        <p:spPr>
          <a:xfrm>
            <a:off x="228600" y="1295400"/>
            <a:ext cx="3048000" cy="2800767"/>
          </a:xfrm>
          <a:prstGeom prst="rect">
            <a:avLst/>
          </a:prstGeom>
          <a:noFill/>
        </p:spPr>
        <p:txBody>
          <a:bodyPr wrap="square" rtlCol="0">
            <a:spAutoFit/>
          </a:bodyPr>
          <a:lstStyle/>
          <a:p>
            <a:pPr>
              <a:buFont typeface="Arial" pitchFamily="34" charset="0"/>
              <a:buChar char="•"/>
            </a:pPr>
            <a:r>
              <a:rPr lang="en-US" sz="1400" b="1" dirty="0" smtClean="0">
                <a:solidFill>
                  <a:srgbClr val="FF0000"/>
                </a:solidFill>
              </a:rPr>
              <a:t>Nearly 200 data sets</a:t>
            </a:r>
          </a:p>
          <a:p>
            <a:pPr>
              <a:buFont typeface="Arial" pitchFamily="34" charset="0"/>
              <a:buChar char="•"/>
            </a:pPr>
            <a:r>
              <a:rPr lang="en-US" sz="1400" b="1" dirty="0" smtClean="0">
                <a:solidFill>
                  <a:srgbClr val="FF0000"/>
                </a:solidFill>
              </a:rPr>
              <a:t>Every US/CN Agency</a:t>
            </a:r>
          </a:p>
          <a:p>
            <a:pPr>
              <a:buFont typeface="Arial" pitchFamily="34" charset="0"/>
              <a:buChar char="•"/>
            </a:pPr>
            <a:r>
              <a:rPr lang="en-US" sz="1400" b="1" dirty="0" smtClean="0">
                <a:solidFill>
                  <a:srgbClr val="FF0000"/>
                </a:solidFill>
              </a:rPr>
              <a:t>Every Criminal History</a:t>
            </a:r>
          </a:p>
          <a:p>
            <a:pPr>
              <a:buFont typeface="Arial" pitchFamily="34" charset="0"/>
              <a:buChar char="•"/>
            </a:pPr>
            <a:r>
              <a:rPr lang="en-US" sz="1400" b="1" dirty="0" smtClean="0">
                <a:solidFill>
                  <a:srgbClr val="FF0000"/>
                </a:solidFill>
              </a:rPr>
              <a:t>Every CJ professional access</a:t>
            </a:r>
          </a:p>
          <a:p>
            <a:pPr>
              <a:buFont typeface="Arial" pitchFamily="34" charset="0"/>
              <a:buChar char="•"/>
            </a:pPr>
            <a:r>
              <a:rPr lang="en-US" sz="1400" b="1" dirty="0" smtClean="0">
                <a:solidFill>
                  <a:srgbClr val="FF0000"/>
                </a:solidFill>
              </a:rPr>
              <a:t>International</a:t>
            </a:r>
          </a:p>
          <a:p>
            <a:pPr>
              <a:buFont typeface="Arial" pitchFamily="34" charset="0"/>
              <a:buChar char="•"/>
            </a:pPr>
            <a:r>
              <a:rPr lang="en-US" sz="1400" b="1" dirty="0" smtClean="0">
                <a:solidFill>
                  <a:srgbClr val="FF0000"/>
                </a:solidFill>
              </a:rPr>
              <a:t>Always available</a:t>
            </a:r>
          </a:p>
          <a:p>
            <a:pPr>
              <a:buFont typeface="Arial" pitchFamily="34" charset="0"/>
              <a:buChar char="•"/>
            </a:pPr>
            <a:r>
              <a:rPr lang="en-US" sz="1400" b="1" dirty="0" smtClean="0">
                <a:solidFill>
                  <a:srgbClr val="FF0000"/>
                </a:solidFill>
              </a:rPr>
              <a:t>Self-sustaining</a:t>
            </a:r>
          </a:p>
          <a:p>
            <a:pPr>
              <a:buFont typeface="Arial" pitchFamily="34" charset="0"/>
              <a:buChar char="•"/>
            </a:pPr>
            <a:r>
              <a:rPr lang="en-US" sz="1400" b="1" dirty="0" smtClean="0">
                <a:solidFill>
                  <a:srgbClr val="FF0000"/>
                </a:solidFill>
              </a:rPr>
              <a:t>Self-funded</a:t>
            </a:r>
          </a:p>
          <a:p>
            <a:pPr>
              <a:buFont typeface="Arial" pitchFamily="34" charset="0"/>
              <a:buChar char="•"/>
            </a:pPr>
            <a:r>
              <a:rPr lang="en-US" sz="1400" b="1" dirty="0" smtClean="0">
                <a:solidFill>
                  <a:srgbClr val="FF0000"/>
                </a:solidFill>
              </a:rPr>
              <a:t>Reinventing info sharing</a:t>
            </a:r>
          </a:p>
          <a:p>
            <a:r>
              <a:rPr lang="en-US" sz="1400" b="1" dirty="0" smtClean="0">
                <a:solidFill>
                  <a:srgbClr val="FF0000"/>
                </a:solidFill>
              </a:rPr>
              <a:t>  methodologies in the US</a:t>
            </a:r>
          </a:p>
          <a:p>
            <a:pPr>
              <a:buFont typeface="Arial" pitchFamily="34" charset="0"/>
              <a:buChar char="•"/>
            </a:pPr>
            <a:endParaRPr lang="en-US" dirty="0" smtClean="0"/>
          </a:p>
          <a:p>
            <a:pPr>
              <a:buFont typeface="Arial" pitchFamily="34" charset="0"/>
              <a:buChar char="•"/>
            </a:pP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152400"/>
            <a:ext cx="7772400" cy="1143000"/>
          </a:xfrm>
        </p:spPr>
        <p:txBody>
          <a:bodyPr/>
          <a:lstStyle/>
          <a:p>
            <a:r>
              <a:rPr lang="en-US" b="1" dirty="0" smtClean="0"/>
              <a:t> Surveillance Video Frames </a:t>
            </a:r>
          </a:p>
        </p:txBody>
      </p:sp>
      <p:pic>
        <p:nvPicPr>
          <p:cNvPr id="22531" name="Picture 2" descr="http://upload.wikimedia.org/wikipedia/commons/thumb/9/98/Surveillance_quevaal.jpg/250px-Surveillance_quevaal.jpg">
            <a:hlinkClick r:id="rId2"/>
          </p:cNvPr>
          <p:cNvPicPr>
            <a:picLocks noChangeAspect="1" noChangeArrowheads="1"/>
          </p:cNvPicPr>
          <p:nvPr/>
        </p:nvPicPr>
        <p:blipFill>
          <a:blip r:embed="rId3" cstate="print"/>
          <a:srcRect/>
          <a:stretch>
            <a:fillRect/>
          </a:stretch>
        </p:blipFill>
        <p:spPr bwMode="auto">
          <a:xfrm>
            <a:off x="2057400" y="1066800"/>
            <a:ext cx="5029200" cy="471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772400" cy="1143000"/>
          </a:xfrm>
        </p:spPr>
        <p:txBody>
          <a:bodyPr/>
          <a:lstStyle/>
          <a:p>
            <a:r>
              <a:rPr lang="en-US" b="1" dirty="0" smtClean="0"/>
              <a:t>Video Frames</a:t>
            </a:r>
            <a:endParaRPr lang="en-US" b="1"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400" y="1322388"/>
            <a:ext cx="7162800" cy="5154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245726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Nlets</a:t>
            </a:r>
            <a:r>
              <a:rPr lang="en-US" dirty="0" smtClean="0"/>
              <a:t> is connected and </a:t>
            </a:r>
            <a:r>
              <a:rPr lang="en-US" dirty="0"/>
              <a:t> </a:t>
            </a:r>
            <a:r>
              <a:rPr lang="en-US" dirty="0" smtClean="0"/>
              <a:t>working on images from Interpol</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4600" y="1970548"/>
            <a:ext cx="3429000" cy="4251960"/>
          </a:xfrm>
          <a:prstGeom prst="rect">
            <a:avLst/>
          </a:prstGeom>
        </p:spPr>
      </p:pic>
    </p:spTree>
    <p:extLst>
      <p:ext uri="{BB962C8B-B14F-4D97-AF65-F5344CB8AC3E}">
        <p14:creationId xmlns:p14="http://schemas.microsoft.com/office/powerpoint/2010/main" xmlns="" val="40031198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Targeted Wanted Alert: Transmitted @ 15 minutes </a:t>
            </a:r>
            <a:endParaRPr lang="en-US" dirty="0"/>
          </a:p>
        </p:txBody>
      </p:sp>
      <p:pic>
        <p:nvPicPr>
          <p:cNvPr id="1026" name="Picture 2" descr="C:\Users\cplummer\Documents\NLETS\GeoSOAPS\Outreach\110428_TWG\alerts_15.jpg"/>
          <p:cNvPicPr>
            <a:picLocks noGrp="1" noChangeAspect="1" noChangeArrowheads="1"/>
          </p:cNvPicPr>
          <p:nvPr>
            <p:ph sz="quarter" idx="4294967295"/>
          </p:nvPr>
        </p:nvPicPr>
        <p:blipFill>
          <a:blip r:embed="rId3" cstate="print"/>
          <a:stretch>
            <a:fillRect/>
          </a:stretch>
        </p:blipFill>
        <p:spPr bwMode="auto">
          <a:xfrm>
            <a:off x="1371600" y="1905000"/>
            <a:ext cx="5951538" cy="4724400"/>
          </a:xfrm>
          <a:prstGeom prst="rect">
            <a:avLst/>
          </a:prstGeom>
          <a:noFill/>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Targeted Wanted Alert: Transmitted @ 120 minutes </a:t>
            </a:r>
            <a:endParaRPr lang="en-US" dirty="0"/>
          </a:p>
        </p:txBody>
      </p:sp>
      <p:pic>
        <p:nvPicPr>
          <p:cNvPr id="5122" name="Picture 2" descr="C:\Users\cplummer\Documents\NLETS\GeoSOAPS\Outreach\110428_TWG\alerts_120.jpg"/>
          <p:cNvPicPr>
            <a:picLocks noGrp="1" noChangeAspect="1" noChangeArrowheads="1"/>
          </p:cNvPicPr>
          <p:nvPr>
            <p:ph sz="quarter" idx="4294967295"/>
          </p:nvPr>
        </p:nvPicPr>
        <p:blipFill>
          <a:blip r:embed="rId3" cstate="print"/>
          <a:srcRect/>
          <a:stretch>
            <a:fillRect/>
          </a:stretch>
        </p:blipFill>
        <p:spPr bwMode="auto">
          <a:xfrm>
            <a:off x="1524000" y="1828800"/>
            <a:ext cx="5867400" cy="4572000"/>
          </a:xfrm>
          <a:prstGeom prst="rect">
            <a:avLst/>
          </a:prstGeom>
          <a:noFill/>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143000"/>
          </a:xfrm>
        </p:spPr>
        <p:txBody>
          <a:bodyPr/>
          <a:lstStyle/>
          <a:p>
            <a:r>
              <a:rPr lang="en-US" sz="4000" b="1" dirty="0" smtClean="0">
                <a:cs typeface="Calibri" pitchFamily="34" charset="0"/>
              </a:rPr>
              <a:t>Additional Image Capable Queries</a:t>
            </a:r>
            <a:endParaRPr lang="en-US" sz="4000" b="1" dirty="0">
              <a:cs typeface="Calibri" pitchFamily="34" charset="0"/>
            </a:endParaRPr>
          </a:p>
        </p:txBody>
      </p:sp>
      <p:sp>
        <p:nvSpPr>
          <p:cNvPr id="7" name="Content Placeholder 6"/>
          <p:cNvSpPr>
            <a:spLocks noGrp="1"/>
          </p:cNvSpPr>
          <p:nvPr>
            <p:ph idx="1"/>
          </p:nvPr>
        </p:nvSpPr>
        <p:spPr>
          <a:xfrm>
            <a:off x="685800" y="1066800"/>
            <a:ext cx="7772400" cy="3886200"/>
          </a:xfrm>
        </p:spPr>
        <p:txBody>
          <a:bodyPr/>
          <a:lstStyle/>
          <a:p>
            <a:r>
              <a:rPr lang="en-US" sz="2400" dirty="0" smtClean="0">
                <a:cs typeface="Calibri" pitchFamily="34" charset="0"/>
              </a:rPr>
              <a:t>Nlets has enabled additional message keys for images: </a:t>
            </a:r>
          </a:p>
          <a:p>
            <a:pPr lvl="1"/>
            <a:r>
              <a:rPr lang="en-US" sz="2400" dirty="0" smtClean="0">
                <a:cs typeface="Calibri" pitchFamily="34" charset="0"/>
              </a:rPr>
              <a:t>Sex Offender Queries SOQ/SOR</a:t>
            </a:r>
          </a:p>
          <a:p>
            <a:pPr lvl="1"/>
            <a:r>
              <a:rPr lang="en-US" sz="2400" dirty="0" smtClean="0">
                <a:cs typeface="Calibri" pitchFamily="34" charset="0"/>
              </a:rPr>
              <a:t>Concealed Weapons Queries CWQ/CWR</a:t>
            </a:r>
          </a:p>
          <a:p>
            <a:pPr lvl="0">
              <a:defRPr/>
            </a:pPr>
            <a:r>
              <a:rPr lang="en-US" sz="2400" dirty="0" smtClean="0">
                <a:cs typeface="Calibri" pitchFamily="34" charset="0"/>
              </a:rPr>
              <a:t>These queries will work in the same way as DL and Corrections photos</a:t>
            </a:r>
          </a:p>
          <a:p>
            <a:pPr lvl="1">
              <a:defRPr/>
            </a:pPr>
            <a:r>
              <a:rPr lang="en-US" sz="2400" dirty="0" smtClean="0">
                <a:cs typeface="Calibri" pitchFamily="34" charset="0"/>
              </a:rPr>
              <a:t>IMQ/Y or Binary Request Indicator of “true”</a:t>
            </a:r>
          </a:p>
          <a:p>
            <a:pPr lvl="1">
              <a:defRPr/>
            </a:pPr>
            <a:r>
              <a:rPr lang="en-US" sz="2400" dirty="0" smtClean="0">
                <a:cs typeface="Calibri" pitchFamily="34" charset="0"/>
              </a:rPr>
              <a:t>Image requests will be stripped when destined to states not enabled</a:t>
            </a:r>
          </a:p>
          <a:p>
            <a:endParaRPr lang="en-US" dirty="0"/>
          </a:p>
        </p:txBody>
      </p:sp>
      <p:sp>
        <p:nvSpPr>
          <p:cNvPr id="5" name="Content Placeholder 2"/>
          <p:cNvSpPr txBox="1">
            <a:spLocks/>
          </p:cNvSpPr>
          <p:nvPr/>
        </p:nvSpPr>
        <p:spPr bwMode="auto">
          <a:xfrm>
            <a:off x="304800" y="3505200"/>
            <a:ext cx="86868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2800" b="0" i="0" u="none" strike="noStrike" kern="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pic>
        <p:nvPicPr>
          <p:cNvPr id="8" name="Picture 2" descr="https://encrypted-tbn2.google.com/images?q=tbn:ANd9GcSXaQ7M1at8PFkfsYUjeUQOVyZdSGURByWtnhXrjk1j5WQSUoyz"/>
          <p:cNvPicPr>
            <a:picLocks noChangeAspect="1" noChangeArrowheads="1"/>
          </p:cNvPicPr>
          <p:nvPr/>
        </p:nvPicPr>
        <p:blipFill>
          <a:blip r:embed="rId3" cstate="print"/>
          <a:srcRect/>
          <a:stretch>
            <a:fillRect/>
          </a:stretch>
        </p:blipFill>
        <p:spPr bwMode="auto">
          <a:xfrm>
            <a:off x="5867400" y="4759528"/>
            <a:ext cx="2990850" cy="1898448"/>
          </a:xfrm>
          <a:prstGeom prst="rect">
            <a:avLst/>
          </a:prstGeom>
          <a:noFill/>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9028"/>
            <a:ext cx="7772400" cy="1143000"/>
          </a:xfrm>
        </p:spPr>
        <p:txBody>
          <a:bodyPr/>
          <a:lstStyle/>
          <a:p>
            <a:r>
              <a:rPr lang="en-US" b="1" dirty="0" smtClean="0">
                <a:cs typeface="Calibri" pitchFamily="34" charset="0"/>
              </a:rPr>
              <a:t>Unsolicited Images</a:t>
            </a:r>
            <a:endParaRPr lang="en-US" b="1" dirty="0">
              <a:cs typeface="Calibri" pitchFamily="34" charset="0"/>
            </a:endParaRPr>
          </a:p>
        </p:txBody>
      </p:sp>
      <p:sp>
        <p:nvSpPr>
          <p:cNvPr id="3" name="Content Placeholder 2"/>
          <p:cNvSpPr>
            <a:spLocks noGrp="1"/>
          </p:cNvSpPr>
          <p:nvPr>
            <p:ph idx="1"/>
          </p:nvPr>
        </p:nvSpPr>
        <p:spPr>
          <a:xfrm>
            <a:off x="533400" y="1066800"/>
            <a:ext cx="8382000" cy="4724400"/>
          </a:xfrm>
        </p:spPr>
        <p:txBody>
          <a:bodyPr/>
          <a:lstStyle/>
          <a:p>
            <a:r>
              <a:rPr lang="en-US" sz="2400" dirty="0" smtClean="0">
                <a:cs typeface="Calibri" pitchFamily="34" charset="0"/>
              </a:rPr>
              <a:t>These messages are unsolicited, therefore no image “request”</a:t>
            </a:r>
          </a:p>
          <a:p>
            <a:endParaRPr lang="en-US" sz="1000" dirty="0" smtClean="0">
              <a:cs typeface="Calibri" pitchFamily="34" charset="0"/>
            </a:endParaRPr>
          </a:p>
          <a:p>
            <a:r>
              <a:rPr lang="en-US" sz="2400" dirty="0" smtClean="0">
                <a:cs typeface="Calibri" pitchFamily="34" charset="0"/>
              </a:rPr>
              <a:t>Rather, a state or ORI must be image enabled in order to receive images</a:t>
            </a:r>
          </a:p>
          <a:p>
            <a:endParaRPr lang="en-US" sz="1000" dirty="0" smtClean="0">
              <a:cs typeface="Calibri" pitchFamily="34" charset="0"/>
            </a:endParaRPr>
          </a:p>
          <a:p>
            <a:r>
              <a:rPr lang="en-US" sz="2400" dirty="0" smtClean="0">
                <a:cs typeface="Calibri" pitchFamily="34" charset="0"/>
              </a:rPr>
              <a:t>Pilots will start with single images; viability of multiple images in a message to be studied</a:t>
            </a:r>
          </a:p>
          <a:p>
            <a:endParaRPr lang="en-US" sz="1000" dirty="0" smtClean="0">
              <a:cs typeface="Calibri" pitchFamily="34" charset="0"/>
            </a:endParaRPr>
          </a:p>
          <a:p>
            <a:r>
              <a:rPr lang="en-US" sz="2400" dirty="0" smtClean="0">
                <a:cs typeface="Calibri" pitchFamily="34" charset="0"/>
              </a:rPr>
              <a:t>Images will be stripped from AA/AM if sent to a destination without image flag on</a:t>
            </a:r>
          </a:p>
          <a:p>
            <a:endParaRPr lang="en-US" sz="1000" dirty="0" smtClean="0">
              <a:cs typeface="Calibri" pitchFamily="34" charset="0"/>
            </a:endParaRPr>
          </a:p>
          <a:p>
            <a:r>
              <a:rPr lang="en-US" sz="2400" dirty="0" smtClean="0">
                <a:cs typeface="Calibri" pitchFamily="34" charset="0"/>
              </a:rPr>
              <a:t>Elements for both PersonDigitalImage and Image to also allow for vehicles, etc</a:t>
            </a:r>
            <a:endParaRPr lang="en-US" sz="2400" dirty="0">
              <a:cs typeface="Calibri"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normAutofit fontScale="90000"/>
          </a:bodyPr>
          <a:lstStyle/>
          <a:p>
            <a:r>
              <a:rPr lang="en-US" b="1" dirty="0" smtClean="0"/>
              <a:t>Law Enforcement Information Sharing Initiative (LEISI)</a:t>
            </a:r>
            <a:endParaRPr lang="en-US" b="1" dirty="0"/>
          </a:p>
        </p:txBody>
      </p:sp>
      <p:sp>
        <p:nvSpPr>
          <p:cNvPr id="3" name="Content Placeholder 2"/>
          <p:cNvSpPr>
            <a:spLocks noGrp="1"/>
          </p:cNvSpPr>
          <p:nvPr>
            <p:ph idx="1"/>
          </p:nvPr>
        </p:nvSpPr>
        <p:spPr>
          <a:xfrm>
            <a:off x="457200" y="1676400"/>
            <a:ext cx="8229600" cy="3836894"/>
          </a:xfrm>
        </p:spPr>
        <p:txBody>
          <a:bodyPr/>
          <a:lstStyle/>
          <a:p>
            <a:r>
              <a:rPr lang="en-US" dirty="0" smtClean="0"/>
              <a:t>DHS ICE sharing their investigative files (millions of records)with state and local law enforcement via Nlets</a:t>
            </a:r>
          </a:p>
          <a:p>
            <a:r>
              <a:rPr lang="en-US" dirty="0" smtClean="0"/>
              <a:t>Has been up for about a year</a:t>
            </a:r>
          </a:p>
          <a:p>
            <a:r>
              <a:rPr lang="en-US" dirty="0" smtClean="0"/>
              <a:t>Breakthrough sharing initiative between the federal government and the state and locals</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r>
              <a:rPr lang="en-US" b="1" dirty="0" smtClean="0"/>
              <a:t>Interpol Transactions</a:t>
            </a:r>
            <a:endParaRPr lang="en-US" b="1" dirty="0"/>
          </a:p>
        </p:txBody>
      </p:sp>
      <p:sp>
        <p:nvSpPr>
          <p:cNvPr id="3" name="Content Placeholder 2"/>
          <p:cNvSpPr>
            <a:spLocks noGrp="1"/>
          </p:cNvSpPr>
          <p:nvPr>
            <p:ph idx="1"/>
          </p:nvPr>
        </p:nvSpPr>
        <p:spPr>
          <a:xfrm>
            <a:off x="685800" y="1066800"/>
            <a:ext cx="7772400" cy="3276600"/>
          </a:xfrm>
        </p:spPr>
        <p:txBody>
          <a:bodyPr>
            <a:normAutofit fontScale="92500" lnSpcReduction="10000"/>
          </a:bodyPr>
          <a:lstStyle/>
          <a:p>
            <a:r>
              <a:rPr lang="en-US" sz="2400" dirty="0" smtClean="0"/>
              <a:t>IPQ/IPR message key available to all states and partner agencies via Nlets</a:t>
            </a:r>
          </a:p>
          <a:p>
            <a:endParaRPr lang="en-US" sz="2400" dirty="0" smtClean="0"/>
          </a:p>
          <a:p>
            <a:r>
              <a:rPr lang="en-US" sz="2400" dirty="0" smtClean="0"/>
              <a:t>Federated messages send query to Interpol-Washington with each registration (RQ) and driver’s license query (DQ)</a:t>
            </a:r>
          </a:p>
          <a:p>
            <a:endParaRPr lang="en-US" sz="2400" dirty="0" smtClean="0"/>
          </a:p>
          <a:p>
            <a:r>
              <a:rPr lang="en-US" sz="2400" dirty="0" smtClean="0"/>
              <a:t>39 states sending messages to Interpol, 6 sending federated messages</a:t>
            </a:r>
          </a:p>
          <a:p>
            <a:pPr>
              <a:buNone/>
            </a:pP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wbookandscales.gif"/>
          <p:cNvPicPr>
            <a:picLocks noChangeAspect="1"/>
          </p:cNvPicPr>
          <p:nvPr/>
        </p:nvPicPr>
        <p:blipFill>
          <a:blip r:embed="rId3" cstate="print"/>
          <a:stretch>
            <a:fillRect/>
          </a:stretch>
        </p:blipFill>
        <p:spPr>
          <a:xfrm>
            <a:off x="6858000" y="3962400"/>
            <a:ext cx="2085975" cy="1877378"/>
          </a:xfrm>
          <a:prstGeom prst="rect">
            <a:avLst/>
          </a:prstGeom>
        </p:spPr>
      </p:pic>
      <p:sp>
        <p:nvSpPr>
          <p:cNvPr id="2" name="Title 1"/>
          <p:cNvSpPr>
            <a:spLocks noGrp="1"/>
          </p:cNvSpPr>
          <p:nvPr>
            <p:ph type="title"/>
          </p:nvPr>
        </p:nvSpPr>
        <p:spPr>
          <a:xfrm>
            <a:off x="228600" y="228600"/>
            <a:ext cx="6477000" cy="990600"/>
          </a:xfrm>
        </p:spPr>
        <p:txBody>
          <a:bodyPr>
            <a:normAutofit/>
          </a:bodyPr>
          <a:lstStyle/>
          <a:p>
            <a:pPr lvl="0" algn="l"/>
            <a:r>
              <a:rPr lang="en-US" b="0" dirty="0" smtClean="0">
                <a:solidFill>
                  <a:srgbClr val="FFC40D"/>
                </a:solidFill>
                <a:effectLst>
                  <a:outerShdw blurRad="38100" dist="38100" dir="2700000" algn="tl">
                    <a:srgbClr val="000000">
                      <a:alpha val="43137"/>
                    </a:srgbClr>
                  </a:outerShdw>
                </a:effectLst>
                <a:latin typeface="Impact" pitchFamily="34" charset="0"/>
              </a:rPr>
              <a:t>		                     </a:t>
            </a:r>
            <a:endParaRPr lang="en-US" b="0" dirty="0">
              <a:solidFill>
                <a:srgbClr val="FFC40D"/>
              </a:solidFill>
              <a:effectLst>
                <a:outerShdw blurRad="38100" dist="38100" dir="2700000" algn="tl">
                  <a:srgbClr val="000000">
                    <a:alpha val="43137"/>
                  </a:srgbClr>
                </a:outerShdw>
              </a:effectLst>
              <a:latin typeface="Impact" pitchFamily="34" charset="0"/>
            </a:endParaRPr>
          </a:p>
        </p:txBody>
      </p:sp>
      <p:sp>
        <p:nvSpPr>
          <p:cNvPr id="3" name="Content Placeholder 2"/>
          <p:cNvSpPr>
            <a:spLocks noGrp="1"/>
          </p:cNvSpPr>
          <p:nvPr>
            <p:ph idx="1"/>
          </p:nvPr>
        </p:nvSpPr>
        <p:spPr>
          <a:xfrm>
            <a:off x="457200" y="1447800"/>
            <a:ext cx="7010400" cy="4525963"/>
          </a:xfrm>
        </p:spPr>
        <p:txBody>
          <a:bodyPr>
            <a:normAutofit fontScale="92500" lnSpcReduction="10000"/>
          </a:bodyPr>
          <a:lstStyle/>
          <a:p>
            <a:r>
              <a:rPr lang="en-US" dirty="0" smtClean="0">
                <a:latin typeface="+mj-lt"/>
                <a:cs typeface="Times New Roman" pitchFamily="18" charset="0"/>
              </a:rPr>
              <a:t>Nlets created </a:t>
            </a:r>
            <a:r>
              <a:rPr lang="en-US" dirty="0">
                <a:latin typeface="+mj-lt"/>
                <a:cs typeface="Times New Roman" pitchFamily="18" charset="0"/>
              </a:rPr>
              <a:t>a process to </a:t>
            </a:r>
            <a:r>
              <a:rPr lang="en-US" dirty="0" smtClean="0">
                <a:latin typeface="+mj-lt"/>
                <a:cs typeface="Times New Roman" pitchFamily="18" charset="0"/>
              </a:rPr>
              <a:t>provide   rapsheet data </a:t>
            </a:r>
            <a:r>
              <a:rPr lang="en-US" dirty="0">
                <a:latin typeface="+mj-lt"/>
                <a:cs typeface="Times New Roman" pitchFamily="18" charset="0"/>
              </a:rPr>
              <a:t>to BJS for </a:t>
            </a:r>
            <a:r>
              <a:rPr lang="en-US" dirty="0" smtClean="0">
                <a:latin typeface="+mj-lt"/>
                <a:cs typeface="Times New Roman" pitchFamily="18" charset="0"/>
              </a:rPr>
              <a:t>research to measure Offender Recidivism</a:t>
            </a:r>
          </a:p>
          <a:p>
            <a:endParaRPr lang="en-US" sz="1600" dirty="0" smtClean="0">
              <a:latin typeface="+mj-lt"/>
              <a:cs typeface="Times New Roman" pitchFamily="18" charset="0"/>
            </a:endParaRPr>
          </a:p>
          <a:p>
            <a:r>
              <a:rPr lang="en-US" dirty="0" smtClean="0">
                <a:latin typeface="+mj-lt"/>
                <a:cs typeface="Times New Roman" pitchFamily="18" charset="0"/>
              </a:rPr>
              <a:t>Was very difficult for BJS to do cross-state recidivism research; took years to complete </a:t>
            </a:r>
          </a:p>
          <a:p>
            <a:endParaRPr lang="en-US" sz="1600" dirty="0" smtClean="0">
              <a:latin typeface="+mj-lt"/>
              <a:cs typeface="Times New Roman" pitchFamily="18" charset="0"/>
            </a:endParaRPr>
          </a:p>
          <a:p>
            <a:r>
              <a:rPr lang="en-US" dirty="0" smtClean="0">
                <a:latin typeface="+mj-lt"/>
                <a:cs typeface="Times New Roman" pitchFamily="18" charset="0"/>
              </a:rPr>
              <a:t>Congress needs more current information to focus federal justice system policy and funding</a:t>
            </a:r>
          </a:p>
        </p:txBody>
      </p:sp>
      <p:pic>
        <p:nvPicPr>
          <p:cNvPr id="5" name="Content Placeholder 6" descr="CHRIS-HiRes.png"/>
          <p:cNvPicPr>
            <a:picLocks noChangeAspect="1"/>
          </p:cNvPicPr>
          <p:nvPr/>
        </p:nvPicPr>
        <p:blipFill>
          <a:blip r:embed="rId4" cstate="print"/>
          <a:stretch>
            <a:fillRect/>
          </a:stretch>
        </p:blipFill>
        <p:spPr>
          <a:xfrm>
            <a:off x="2650790" y="152400"/>
            <a:ext cx="3842420" cy="114481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b="1" dirty="0" smtClean="0"/>
              <a:t>System &amp; Network Statistics</a:t>
            </a:r>
            <a:endParaRPr lang="en-US" b="1" dirty="0"/>
          </a:p>
        </p:txBody>
      </p:sp>
      <p:sp>
        <p:nvSpPr>
          <p:cNvPr id="3" name="Content Placeholder 2"/>
          <p:cNvSpPr>
            <a:spLocks noGrp="1"/>
          </p:cNvSpPr>
          <p:nvPr>
            <p:ph idx="1"/>
          </p:nvPr>
        </p:nvSpPr>
        <p:spPr>
          <a:xfrm>
            <a:off x="685800" y="1066800"/>
            <a:ext cx="7772400" cy="5029200"/>
          </a:xfrm>
        </p:spPr>
        <p:txBody>
          <a:bodyPr>
            <a:normAutofit/>
          </a:bodyPr>
          <a:lstStyle/>
          <a:p>
            <a:r>
              <a:rPr lang="en-US" sz="2300" b="1" dirty="0" smtClean="0"/>
              <a:t>On track for 1.5 BILLION Transactions in 2012</a:t>
            </a:r>
          </a:p>
          <a:p>
            <a:r>
              <a:rPr lang="en-US" sz="2300" b="1" dirty="0" smtClean="0"/>
              <a:t>System Uptime</a:t>
            </a:r>
          </a:p>
          <a:p>
            <a:pPr lvl="1"/>
            <a:r>
              <a:rPr lang="en-US" sz="2300" dirty="0" smtClean="0"/>
              <a:t>YTD: 99.95%</a:t>
            </a:r>
          </a:p>
          <a:p>
            <a:r>
              <a:rPr lang="en-US" sz="2300" b="1" dirty="0" smtClean="0"/>
              <a:t>Network Uptime</a:t>
            </a:r>
          </a:p>
          <a:p>
            <a:pPr lvl="1"/>
            <a:r>
              <a:rPr lang="en-US" sz="2300" dirty="0" smtClean="0"/>
              <a:t>YTD: 99.98%</a:t>
            </a:r>
          </a:p>
          <a:p>
            <a:r>
              <a:rPr lang="en-US" sz="2300" b="1" dirty="0" smtClean="0"/>
              <a:t>Avg. Round Trip Message Response Time</a:t>
            </a:r>
          </a:p>
          <a:p>
            <a:pPr lvl="1"/>
            <a:r>
              <a:rPr lang="en-US" sz="2300" dirty="0" smtClean="0"/>
              <a:t>YTD: 1.51 seconds</a:t>
            </a:r>
          </a:p>
          <a:p>
            <a:r>
              <a:rPr lang="en-US" sz="2300" b="1" dirty="0" smtClean="0"/>
              <a:t>Top Message Keys</a:t>
            </a:r>
          </a:p>
          <a:p>
            <a:pPr lvl="1"/>
            <a:r>
              <a:rPr lang="en-US" sz="2300" dirty="0" smtClean="0"/>
              <a:t>RQ, DQ, IPQ, CR, AM</a:t>
            </a:r>
          </a:p>
          <a:p>
            <a:r>
              <a:rPr lang="en-US" sz="2300" b="1" dirty="0" smtClean="0"/>
              <a:t>Top Users</a:t>
            </a:r>
          </a:p>
          <a:p>
            <a:pPr lvl="1"/>
            <a:r>
              <a:rPr lang="en-US" sz="2300" dirty="0" smtClean="0"/>
              <a:t>CBP, TX, IP, CA, MI</a:t>
            </a:r>
          </a:p>
          <a:p>
            <a:endParaRPr lang="en-US"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6477000" cy="990600"/>
          </a:xfrm>
        </p:spPr>
        <p:txBody>
          <a:bodyPr>
            <a:normAutofit/>
          </a:bodyPr>
          <a:lstStyle/>
          <a:p>
            <a:pPr lvl="0" algn="l"/>
            <a:r>
              <a:rPr lang="en-US" b="0" dirty="0" smtClean="0">
                <a:solidFill>
                  <a:srgbClr val="FFC40D"/>
                </a:solidFill>
                <a:effectLst>
                  <a:outerShdw blurRad="38100" dist="38100" dir="2700000" algn="tl">
                    <a:srgbClr val="000000">
                      <a:alpha val="43137"/>
                    </a:srgbClr>
                  </a:outerShdw>
                </a:effectLst>
                <a:latin typeface="Impact" pitchFamily="34" charset="0"/>
              </a:rPr>
              <a:t>		                     </a:t>
            </a:r>
            <a:endParaRPr lang="en-US" b="0" dirty="0">
              <a:solidFill>
                <a:srgbClr val="FFC40D"/>
              </a:solidFill>
              <a:effectLst>
                <a:outerShdw blurRad="38100" dist="38100" dir="2700000" algn="tl">
                  <a:srgbClr val="000000">
                    <a:alpha val="43137"/>
                  </a:srgbClr>
                </a:outerShdw>
              </a:effectLst>
              <a:latin typeface="Impact" pitchFamily="34" charset="0"/>
            </a:endParaRPr>
          </a:p>
        </p:txBody>
      </p:sp>
      <p:sp>
        <p:nvSpPr>
          <p:cNvPr id="3" name="Content Placeholder 2"/>
          <p:cNvSpPr>
            <a:spLocks noGrp="1"/>
          </p:cNvSpPr>
          <p:nvPr>
            <p:ph idx="1"/>
          </p:nvPr>
        </p:nvSpPr>
        <p:spPr>
          <a:xfrm>
            <a:off x="457200" y="1447800"/>
            <a:ext cx="8077200" cy="4525963"/>
          </a:xfrm>
        </p:spPr>
        <p:txBody>
          <a:bodyPr>
            <a:normAutofit fontScale="92500" lnSpcReduction="10000"/>
          </a:bodyPr>
          <a:lstStyle/>
          <a:p>
            <a:r>
              <a:rPr lang="en-US" dirty="0" smtClean="0">
                <a:latin typeface="+mj-lt"/>
                <a:cs typeface="Times New Roman" pitchFamily="18" charset="0"/>
              </a:rPr>
              <a:t>Recidivism study results benefit:</a:t>
            </a:r>
          </a:p>
          <a:p>
            <a:pPr lvl="1"/>
            <a:r>
              <a:rPr lang="en-US" dirty="0" smtClean="0">
                <a:latin typeface="+mj-lt"/>
                <a:cs typeface="Times New Roman" pitchFamily="18" charset="0"/>
              </a:rPr>
              <a:t>State legislature</a:t>
            </a:r>
          </a:p>
          <a:p>
            <a:pPr lvl="1"/>
            <a:r>
              <a:rPr lang="en-US" dirty="0" smtClean="0">
                <a:latin typeface="+mj-lt"/>
                <a:cs typeface="Times New Roman" pitchFamily="18" charset="0"/>
              </a:rPr>
              <a:t>Federal government</a:t>
            </a:r>
          </a:p>
          <a:p>
            <a:pPr lvl="1"/>
            <a:r>
              <a:rPr lang="en-US" dirty="0" smtClean="0">
                <a:latin typeface="+mj-lt"/>
                <a:cs typeface="Times New Roman" pitchFamily="18" charset="0"/>
              </a:rPr>
              <a:t>State corrections, parole and probation agencies</a:t>
            </a:r>
          </a:p>
          <a:p>
            <a:endParaRPr lang="en-US" sz="1600" dirty="0" smtClean="0">
              <a:latin typeface="+mj-lt"/>
              <a:cs typeface="Times New Roman" pitchFamily="18" charset="0"/>
            </a:endParaRPr>
          </a:p>
          <a:p>
            <a:r>
              <a:rPr lang="en-US" dirty="0" smtClean="0">
                <a:latin typeface="+mj-lt"/>
                <a:cs typeface="Times New Roman" pitchFamily="18" charset="0"/>
              </a:rPr>
              <a:t>Recidivism study results used for ‘evidence-based’:</a:t>
            </a:r>
          </a:p>
          <a:p>
            <a:pPr lvl="1"/>
            <a:r>
              <a:rPr lang="en-US" dirty="0" smtClean="0">
                <a:latin typeface="+mj-lt"/>
                <a:cs typeface="Times New Roman" pitchFamily="18" charset="0"/>
              </a:rPr>
              <a:t>Legislature and policy</a:t>
            </a:r>
          </a:p>
          <a:p>
            <a:pPr lvl="1"/>
            <a:r>
              <a:rPr lang="en-US" dirty="0" smtClean="0">
                <a:latin typeface="+mj-lt"/>
                <a:cs typeface="Times New Roman" pitchFamily="18" charset="0"/>
              </a:rPr>
              <a:t>Budget decisions</a:t>
            </a:r>
          </a:p>
          <a:p>
            <a:pPr lvl="1"/>
            <a:r>
              <a:rPr lang="en-US" dirty="0" smtClean="0">
                <a:latin typeface="+mj-lt"/>
                <a:cs typeface="Times New Roman" pitchFamily="18" charset="0"/>
              </a:rPr>
              <a:t>Corrections programs</a:t>
            </a:r>
          </a:p>
          <a:p>
            <a:pPr lvl="1">
              <a:buNone/>
            </a:pPr>
            <a:endParaRPr lang="en-US" dirty="0" smtClean="0">
              <a:latin typeface="+mj-lt"/>
              <a:cs typeface="Times New Roman" pitchFamily="18" charset="0"/>
            </a:endParaRPr>
          </a:p>
          <a:p>
            <a:endParaRPr lang="en-US" sz="1600" dirty="0" smtClean="0">
              <a:latin typeface="+mj-lt"/>
              <a:cs typeface="Times New Roman" pitchFamily="18" charset="0"/>
            </a:endParaRPr>
          </a:p>
        </p:txBody>
      </p:sp>
      <p:pic>
        <p:nvPicPr>
          <p:cNvPr id="5" name="Content Placeholder 6" descr="CHRIS-HiRes.png"/>
          <p:cNvPicPr>
            <a:picLocks noChangeAspect="1"/>
          </p:cNvPicPr>
          <p:nvPr/>
        </p:nvPicPr>
        <p:blipFill>
          <a:blip r:embed="rId3" cstate="print"/>
          <a:stretch>
            <a:fillRect/>
          </a:stretch>
        </p:blipFill>
        <p:spPr>
          <a:xfrm>
            <a:off x="2650790" y="152400"/>
            <a:ext cx="3842420" cy="1144816"/>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1000"/>
            <a:ext cx="7467600" cy="11430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7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QUESTIONS?</a:t>
            </a:r>
            <a:endParaRPr lang="en-US" sz="7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Content Placeholder 4" descr="tahoe.jpg"/>
          <p:cNvPicPr>
            <a:picLocks noGrp="1" noChangeAspect="1"/>
          </p:cNvPicPr>
          <p:nvPr>
            <p:ph sz="half" idx="1"/>
          </p:nvPr>
        </p:nvPicPr>
        <p:blipFill>
          <a:blip r:embed="rId2" cstate="print"/>
          <a:stretch>
            <a:fillRect/>
          </a:stretch>
        </p:blipFill>
        <p:spPr>
          <a:xfrm>
            <a:off x="2133600" y="1981200"/>
            <a:ext cx="4585485" cy="31089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b="1" dirty="0" smtClean="0"/>
              <a:t>Nlets Governance</a:t>
            </a:r>
            <a:endParaRPr lang="en-US" dirty="0"/>
          </a:p>
        </p:txBody>
      </p:sp>
      <p:sp>
        <p:nvSpPr>
          <p:cNvPr id="3" name="Content Placeholder 2"/>
          <p:cNvSpPr>
            <a:spLocks noGrp="1"/>
          </p:cNvSpPr>
          <p:nvPr>
            <p:ph idx="1"/>
          </p:nvPr>
        </p:nvSpPr>
        <p:spPr>
          <a:xfrm>
            <a:off x="685800" y="1219200"/>
            <a:ext cx="7772400" cy="4114800"/>
          </a:xfrm>
        </p:spPr>
        <p:txBody>
          <a:bodyPr>
            <a:normAutofit fontScale="85000" lnSpcReduction="10000"/>
          </a:bodyPr>
          <a:lstStyle/>
          <a:p>
            <a:pPr>
              <a:buNone/>
            </a:pPr>
            <a:endParaRPr lang="en-US" dirty="0" smtClean="0"/>
          </a:p>
          <a:p>
            <a:pPr>
              <a:buNone/>
            </a:pPr>
            <a:r>
              <a:rPr lang="en-US" b="1" dirty="0" smtClean="0"/>
              <a:t>The 50 States, DC, PR, VI and Guam – OWN Nlets.</a:t>
            </a:r>
          </a:p>
          <a:p>
            <a:pPr>
              <a:buNone/>
            </a:pPr>
            <a:endParaRPr lang="en-US" dirty="0"/>
          </a:p>
          <a:p>
            <a:pPr>
              <a:buNone/>
            </a:pPr>
            <a:r>
              <a:rPr lang="en-US" dirty="0" smtClean="0"/>
              <a:t>They also direct staff through an elected Board of Directors process</a:t>
            </a:r>
          </a:p>
          <a:p>
            <a:pPr>
              <a:buNone/>
            </a:pPr>
            <a:endParaRPr lang="en-US" dirty="0"/>
          </a:p>
          <a:p>
            <a:pPr>
              <a:buNone/>
            </a:pPr>
            <a:r>
              <a:rPr lang="en-US" dirty="0" smtClean="0"/>
              <a:t>They set strategic and Corporate Goals and they</a:t>
            </a:r>
          </a:p>
          <a:p>
            <a:pPr algn="ctr">
              <a:buNone/>
            </a:pPr>
            <a:r>
              <a:rPr lang="en-US" dirty="0" smtClean="0"/>
              <a:t>Measure Performance</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lets-regions_with Guam.jpg"/>
          <p:cNvPicPr>
            <a:picLocks noChangeAspect="1"/>
          </p:cNvPicPr>
          <p:nvPr/>
        </p:nvPicPr>
        <p:blipFill>
          <a:blip r:embed="rId3" cstate="print"/>
          <a:stretch>
            <a:fillRect/>
          </a:stretch>
        </p:blipFill>
        <p:spPr>
          <a:xfrm>
            <a:off x="774700" y="1066800"/>
            <a:ext cx="7531100" cy="4432300"/>
          </a:xfrm>
          <a:prstGeom prst="rect">
            <a:avLst/>
          </a:prstGeom>
        </p:spPr>
      </p:pic>
      <p:sp>
        <p:nvSpPr>
          <p:cNvPr id="2" name="Title 1"/>
          <p:cNvSpPr>
            <a:spLocks noGrp="1"/>
          </p:cNvSpPr>
          <p:nvPr>
            <p:ph type="title"/>
          </p:nvPr>
        </p:nvSpPr>
        <p:spPr>
          <a:xfrm>
            <a:off x="685800" y="76200"/>
            <a:ext cx="7772400" cy="1143000"/>
          </a:xfrm>
        </p:spPr>
        <p:txBody>
          <a:bodyPr/>
          <a:lstStyle/>
          <a:p>
            <a:r>
              <a:rPr lang="en-US" b="1" dirty="0" smtClean="0"/>
              <a:t>Nlets Governance</a:t>
            </a:r>
            <a:endParaRPr lang="en-US" b="1" dirty="0"/>
          </a:p>
        </p:txBody>
      </p:sp>
      <p:sp>
        <p:nvSpPr>
          <p:cNvPr id="3" name="Content Placeholder 2"/>
          <p:cNvSpPr>
            <a:spLocks noGrp="1"/>
          </p:cNvSpPr>
          <p:nvPr>
            <p:ph idx="1"/>
          </p:nvPr>
        </p:nvSpPr>
        <p:spPr>
          <a:xfrm>
            <a:off x="685800" y="1219200"/>
            <a:ext cx="7772400" cy="4191000"/>
          </a:xfrm>
        </p:spPr>
        <p:txBody>
          <a:bodyPr/>
          <a:lstStyle/>
          <a:p>
            <a:endParaRPr lang="en-US" sz="2400" dirty="0" smtClean="0"/>
          </a:p>
          <a:p>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r>
              <a:rPr lang="en-US" b="1" dirty="0" smtClean="0"/>
              <a:t>Nlets Governance</a:t>
            </a:r>
            <a:endParaRPr lang="en-US" dirty="0"/>
          </a:p>
        </p:txBody>
      </p:sp>
      <p:sp>
        <p:nvSpPr>
          <p:cNvPr id="3" name="Content Placeholder 2"/>
          <p:cNvSpPr>
            <a:spLocks noGrp="1"/>
          </p:cNvSpPr>
          <p:nvPr>
            <p:ph idx="1"/>
          </p:nvPr>
        </p:nvSpPr>
        <p:spPr>
          <a:xfrm>
            <a:off x="685800" y="1371600"/>
            <a:ext cx="7772400" cy="4114800"/>
          </a:xfrm>
        </p:spPr>
        <p:txBody>
          <a:bodyPr/>
          <a:lstStyle/>
          <a:p>
            <a:pPr>
              <a:buNone/>
            </a:pPr>
            <a:r>
              <a:rPr lang="en-US" dirty="0" smtClean="0"/>
              <a:t>Nlets is a 501 (c) 3 Not-for-profit corporation</a:t>
            </a:r>
          </a:p>
          <a:p>
            <a:pPr>
              <a:buNone/>
            </a:pPr>
            <a:endParaRPr lang="en-US" dirty="0"/>
          </a:p>
          <a:p>
            <a:pPr>
              <a:buNone/>
            </a:pPr>
            <a:r>
              <a:rPr lang="en-US" dirty="0" smtClean="0"/>
              <a:t>Nlets makes every dollar it uses to support its operation – always has, always will.</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EW PPT FIRST PAGE.jpg"/>
          <p:cNvPicPr>
            <a:picLocks noChangeAspect="1"/>
          </p:cNvPicPr>
          <p:nvPr/>
        </p:nvPicPr>
        <p:blipFill>
          <a:blip r:embed="rId3"/>
          <a:srcRect/>
          <a:stretch>
            <a:fillRect/>
          </a:stretch>
        </p:blipFill>
        <p:spPr bwMode="auto">
          <a:xfrm>
            <a:off x="0" y="-228600"/>
            <a:ext cx="9461500" cy="7086600"/>
          </a:xfrm>
          <a:prstGeom prst="rect">
            <a:avLst/>
          </a:prstGeom>
          <a:noFill/>
          <a:ln w="9525">
            <a:noFill/>
            <a:miter lim="800000"/>
            <a:headEnd/>
            <a:tailEnd/>
          </a:ln>
        </p:spPr>
      </p:pic>
      <p:sp>
        <p:nvSpPr>
          <p:cNvPr id="2051" name="Rectangle 2"/>
          <p:cNvSpPr>
            <a:spLocks noGrp="1" noChangeArrowheads="1"/>
          </p:cNvSpPr>
          <p:nvPr>
            <p:ph type="ctrTitle"/>
          </p:nvPr>
        </p:nvSpPr>
        <p:spPr>
          <a:xfrm>
            <a:off x="533400" y="2667000"/>
            <a:ext cx="7772400" cy="1143000"/>
          </a:xfrm>
        </p:spPr>
        <p:txBody>
          <a:bodyPr/>
          <a:lstStyle/>
          <a:p>
            <a:pPr algn="l" eaLnBrk="1" hangingPunct="1"/>
            <a:r>
              <a:rPr lang="en-US" sz="6000" b="1" dirty="0" smtClean="0">
                <a:solidFill>
                  <a:schemeClr val="tx1"/>
                </a:solidFill>
                <a:effectLst>
                  <a:outerShdw blurRad="38100" dist="38100" dir="2700000" algn="tl">
                    <a:srgbClr val="000000">
                      <a:alpha val="43137"/>
                    </a:srgbClr>
                  </a:outerShdw>
                </a:effectLst>
              </a:rPr>
              <a:t>Nlets Information Sharing Pilots</a:t>
            </a:r>
            <a:endParaRPr lang="en-US" b="1" dirty="0" smtClean="0">
              <a:effectLst>
                <a:outerShdw blurRad="38100" dist="38100" dir="2700000" algn="tl">
                  <a:srgbClr val="000000">
                    <a:alpha val="43137"/>
                  </a:srgbClr>
                </a:outerShdw>
              </a:effectLst>
            </a:endParaRPr>
          </a:p>
        </p:txBody>
      </p:sp>
      <p:pic>
        <p:nvPicPr>
          <p:cNvPr id="6" name="Picture 5" descr="NLETS LOGO.png"/>
          <p:cNvPicPr>
            <a:picLocks noChangeAspect="1"/>
          </p:cNvPicPr>
          <p:nvPr/>
        </p:nvPicPr>
        <p:blipFill>
          <a:blip r:embed="rId4">
            <a:extLst>
              <a:ext uri="{28A0092B-C50C-407E-A947-70E740481C1C}"/>
            </a:extLst>
          </a:blip>
          <a:stretch>
            <a:fillRect/>
          </a:stretch>
        </p:blipFill>
        <p:spPr>
          <a:xfrm>
            <a:off x="304800" y="990600"/>
            <a:ext cx="2711496" cy="990600"/>
          </a:xfrm>
          <a:prstGeom prst="rect">
            <a:avLst/>
          </a:prstGeom>
          <a:effectLst>
            <a:glow rad="304800">
              <a:schemeClr val="tx1">
                <a:alpha val="23000"/>
              </a:schemeClr>
            </a:glo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03094"/>
            <a:ext cx="8610600" cy="1143000"/>
          </a:xfrm>
        </p:spPr>
        <p:txBody>
          <a:bodyPr>
            <a:normAutofit fontScale="90000"/>
          </a:bodyPr>
          <a:lstStyle/>
          <a:p>
            <a:r>
              <a:rPr lang="en-US" b="1" dirty="0" smtClean="0"/>
              <a:t>Nlets – an Effective Test Bed for New Concepts</a:t>
            </a:r>
            <a:endParaRPr lang="en-US" b="1" dirty="0"/>
          </a:p>
        </p:txBody>
      </p:sp>
      <p:sp>
        <p:nvSpPr>
          <p:cNvPr id="3" name="Content Placeholder 2"/>
          <p:cNvSpPr>
            <a:spLocks noGrp="1"/>
          </p:cNvSpPr>
          <p:nvPr>
            <p:ph idx="1"/>
          </p:nvPr>
        </p:nvSpPr>
        <p:spPr>
          <a:xfrm>
            <a:off x="685800" y="1371600"/>
            <a:ext cx="7772400" cy="4572000"/>
          </a:xfrm>
        </p:spPr>
        <p:txBody>
          <a:bodyPr>
            <a:normAutofit/>
          </a:bodyPr>
          <a:lstStyle/>
          <a:p>
            <a:pPr eaLnBrk="1" hangingPunct="1">
              <a:spcBef>
                <a:spcPts val="600"/>
              </a:spcBef>
              <a:spcAft>
                <a:spcPts val="600"/>
              </a:spcAft>
            </a:pPr>
            <a:r>
              <a:rPr lang="en-US" sz="2400" dirty="0" smtClean="0"/>
              <a:t>Our membership allows us to try the things they wish they could try;  do the things they want to do.  Create and pioneer national standards, adopt new ideas - make mistakes and report back.</a:t>
            </a:r>
            <a:endParaRPr lang="en-US" sz="2400" dirty="0"/>
          </a:p>
          <a:p>
            <a:pPr>
              <a:spcBef>
                <a:spcPts val="600"/>
              </a:spcBef>
              <a:spcAft>
                <a:spcPts val="600"/>
              </a:spcAft>
            </a:pPr>
            <a:r>
              <a:rPr lang="en-US" sz="2400" dirty="0" smtClean="0"/>
              <a:t>Nlets is an innovator in grant project management and funding by taking a leadership role for its membership.</a:t>
            </a:r>
          </a:p>
          <a:p>
            <a:pPr lvl="1">
              <a:spcBef>
                <a:spcPts val="600"/>
              </a:spcBef>
              <a:spcAft>
                <a:spcPts val="600"/>
              </a:spcAft>
            </a:pPr>
            <a:r>
              <a:rPr lang="en-US" sz="2000" dirty="0" smtClean="0"/>
              <a:t>Federal Grants</a:t>
            </a:r>
          </a:p>
          <a:p>
            <a:pPr lvl="1">
              <a:spcBef>
                <a:spcPts val="600"/>
              </a:spcBef>
              <a:spcAft>
                <a:spcPts val="600"/>
              </a:spcAft>
            </a:pPr>
            <a:r>
              <a:rPr lang="en-US" sz="2000" dirty="0" smtClean="0"/>
              <a:t>Federal Contracts (BAA)</a:t>
            </a:r>
          </a:p>
          <a:p>
            <a:pPr lvl="1">
              <a:spcBef>
                <a:spcPts val="600"/>
              </a:spcBef>
              <a:spcAft>
                <a:spcPts val="600"/>
              </a:spcAft>
            </a:pPr>
            <a:r>
              <a:rPr lang="en-US" sz="2000" dirty="0" smtClean="0"/>
              <a:t>Nlets Brodie Assistance Fund</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4358</TotalTime>
  <Words>1384</Words>
  <Application>Microsoft Office PowerPoint</Application>
  <PresentationFormat>On-screen Show (4:3)</PresentationFormat>
  <Paragraphs>195</Paragraphs>
  <Slides>41</Slides>
  <Notes>15</Notes>
  <HiddenSlides>2</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Blank Presentation</vt:lpstr>
      <vt:lpstr>What’s New at Nlets</vt:lpstr>
      <vt:lpstr>Mission &amp; Vision</vt:lpstr>
      <vt:lpstr>About Nlets</vt:lpstr>
      <vt:lpstr>System &amp; Network Statistics</vt:lpstr>
      <vt:lpstr>Nlets Governance</vt:lpstr>
      <vt:lpstr>Nlets Governance</vt:lpstr>
      <vt:lpstr>Nlets Governance</vt:lpstr>
      <vt:lpstr>Nlets Information Sharing Pilots</vt:lpstr>
      <vt:lpstr>Nlets – an Effective Test Bed for New Concepts</vt:lpstr>
      <vt:lpstr>Specific Data Sets</vt:lpstr>
      <vt:lpstr>North America Day -Overview</vt:lpstr>
      <vt:lpstr>North America Day - Pilot</vt:lpstr>
      <vt:lpstr>North America Day –  Public Safety Pilot</vt:lpstr>
      <vt:lpstr>Policing in the community</vt:lpstr>
      <vt:lpstr>Be on the lookout for 1940</vt:lpstr>
      <vt:lpstr>Next step share with others</vt:lpstr>
      <vt:lpstr>Next step.. Queries and text on information- no images</vt:lpstr>
      <vt:lpstr>Today </vt:lpstr>
      <vt:lpstr>Interstate Image Exchange</vt:lpstr>
      <vt:lpstr>Slide 20</vt:lpstr>
      <vt:lpstr>Project Sponsors</vt:lpstr>
      <vt:lpstr>North Carolina Screen</vt:lpstr>
      <vt:lpstr>Slide 23</vt:lpstr>
      <vt:lpstr>Targeted Interstate Photo Sharing</vt:lpstr>
      <vt:lpstr>Current BOLO Screen  without an Image</vt:lpstr>
      <vt:lpstr>Current BOLO screen w/o images</vt:lpstr>
      <vt:lpstr>Slide 27</vt:lpstr>
      <vt:lpstr>Warnings</vt:lpstr>
      <vt:lpstr>  </vt:lpstr>
      <vt:lpstr> Surveillance Video Frames </vt:lpstr>
      <vt:lpstr>Video Frames</vt:lpstr>
      <vt:lpstr>Nlets is connected and  working on images from Interpol</vt:lpstr>
      <vt:lpstr>Targeted Wanted Alert: Transmitted @ 15 minutes </vt:lpstr>
      <vt:lpstr>Targeted Wanted Alert: Transmitted @ 120 minutes </vt:lpstr>
      <vt:lpstr>Additional Image Capable Queries</vt:lpstr>
      <vt:lpstr>Unsolicited Images</vt:lpstr>
      <vt:lpstr>Law Enforcement Information Sharing Initiative (LEISI)</vt:lpstr>
      <vt:lpstr>Interpol Transactions</vt:lpstr>
      <vt:lpstr>                       </vt:lpstr>
      <vt:lpstr>                       </vt:lpstr>
      <vt:lpstr>QUESTIONS?</vt:lpstr>
    </vt:vector>
  </TitlesOfParts>
  <Company>Ken Lowell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Title</dc:title>
  <dc:creator>Ken Lowell</dc:creator>
  <cp:lastModifiedBy>Bonnie Locke</cp:lastModifiedBy>
  <cp:revision>34</cp:revision>
  <dcterms:created xsi:type="dcterms:W3CDTF">2011-03-15T16:13:44Z</dcterms:created>
  <dcterms:modified xsi:type="dcterms:W3CDTF">2012-10-04T12:48:34Z</dcterms:modified>
</cp:coreProperties>
</file>